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0" r:id="rId2"/>
    <p:sldMasterId id="2147483731" r:id="rId3"/>
    <p:sldMasterId id="2147483740" r:id="rId4"/>
  </p:sldMasterIdLst>
  <p:notesMasterIdLst>
    <p:notesMasterId r:id="rId21"/>
  </p:notesMasterIdLst>
  <p:handoutMasterIdLst>
    <p:handoutMasterId r:id="rId22"/>
  </p:handoutMasterIdLst>
  <p:sldIdLst>
    <p:sldId id="441" r:id="rId5"/>
    <p:sldId id="442" r:id="rId6"/>
    <p:sldId id="447" r:id="rId7"/>
    <p:sldId id="443" r:id="rId8"/>
    <p:sldId id="448" r:id="rId9"/>
    <p:sldId id="449" r:id="rId10"/>
    <p:sldId id="445" r:id="rId11"/>
    <p:sldId id="450" r:id="rId12"/>
    <p:sldId id="459" r:id="rId13"/>
    <p:sldId id="453" r:id="rId14"/>
    <p:sldId id="454" r:id="rId15"/>
    <p:sldId id="458" r:id="rId16"/>
    <p:sldId id="452" r:id="rId17"/>
    <p:sldId id="457" r:id="rId18"/>
    <p:sldId id="455" r:id="rId19"/>
    <p:sldId id="456" r:id="rId2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C00"/>
    <a:srgbClr val="009969"/>
    <a:srgbClr val="00A4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898" autoAdjust="0"/>
    <p:restoredTop sz="79632" autoAdjust="0"/>
  </p:normalViewPr>
  <p:slideViewPr>
    <p:cSldViewPr snapToGrid="0" snapToObjects="1">
      <p:cViewPr>
        <p:scale>
          <a:sx n="98" d="100"/>
          <a:sy n="98" d="100"/>
        </p:scale>
        <p:origin x="-1992"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1" d="100"/>
          <a:sy n="71" d="100"/>
        </p:scale>
        <p:origin x="-3077" y="-8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6434"/>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884613" y="2"/>
            <a:ext cx="2971800" cy="466434"/>
          </a:xfrm>
          <a:prstGeom prst="rect">
            <a:avLst/>
          </a:prstGeom>
        </p:spPr>
        <p:txBody>
          <a:bodyPr vert="horz" lIns="92958" tIns="46479" rIns="92958" bIns="46479" rtlCol="0"/>
          <a:lstStyle>
            <a:lvl1pPr algn="r">
              <a:defRPr sz="1200"/>
            </a:lvl1pPr>
          </a:lstStyle>
          <a:p>
            <a:fld id="{1C645EAF-2803-4C43-9C75-B8CF67B459CE}" type="datetimeFigureOut">
              <a:rPr lang="en-US" smtClean="0"/>
              <a:t>12/8/2015</a:t>
            </a:fld>
            <a:endParaRPr lang="en-US" dirty="0"/>
          </a:p>
        </p:txBody>
      </p:sp>
      <p:sp>
        <p:nvSpPr>
          <p:cNvPr id="4" name="Footer Placeholder 3"/>
          <p:cNvSpPr>
            <a:spLocks noGrp="1"/>
          </p:cNvSpPr>
          <p:nvPr>
            <p:ph type="ftr" sz="quarter" idx="2"/>
          </p:nvPr>
        </p:nvSpPr>
        <p:spPr>
          <a:xfrm>
            <a:off x="1" y="8829969"/>
            <a:ext cx="2971800" cy="466433"/>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9"/>
            <a:ext cx="2971800" cy="466433"/>
          </a:xfrm>
          <a:prstGeom prst="rect">
            <a:avLst/>
          </a:prstGeom>
        </p:spPr>
        <p:txBody>
          <a:bodyPr vert="horz" lIns="92958" tIns="46479" rIns="92958" bIns="46479" rtlCol="0" anchor="b"/>
          <a:lstStyle>
            <a:lvl1pPr algn="r">
              <a:defRPr sz="1200"/>
            </a:lvl1pPr>
          </a:lstStyle>
          <a:p>
            <a:fld id="{947B9D42-8A7A-48F9-AA77-CFF7C1816F5E}" type="slidenum">
              <a:rPr lang="en-US" smtClean="0"/>
              <a:t>‹#›</a:t>
            </a:fld>
            <a:endParaRPr lang="en-US" dirty="0"/>
          </a:p>
        </p:txBody>
      </p:sp>
    </p:spTree>
    <p:extLst>
      <p:ext uri="{BB962C8B-B14F-4D97-AF65-F5344CB8AC3E}">
        <p14:creationId xmlns:p14="http://schemas.microsoft.com/office/powerpoint/2010/main" val="530709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84613" y="2"/>
            <a:ext cx="2971800" cy="464820"/>
          </a:xfrm>
          <a:prstGeom prst="rect">
            <a:avLst/>
          </a:prstGeom>
        </p:spPr>
        <p:txBody>
          <a:bodyPr vert="horz" lIns="92958" tIns="46479" rIns="92958" bIns="46479" rtlCol="0"/>
          <a:lstStyle>
            <a:lvl1pPr algn="r">
              <a:defRPr sz="1200"/>
            </a:lvl1pPr>
          </a:lstStyle>
          <a:p>
            <a:fld id="{1F965750-A7FB-7E49-939E-B2A287A55985}" type="datetimeFigureOut">
              <a:rPr lang="en-US" smtClean="0"/>
              <a:t>12/8/2015</a:t>
            </a:fld>
            <a:endParaRPr lang="en-US" dirty="0"/>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71800" cy="46482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2958" tIns="46479" rIns="92958" bIns="46479" rtlCol="0" anchor="b"/>
          <a:lstStyle>
            <a:lvl1pPr algn="r">
              <a:defRPr sz="1200"/>
            </a:lvl1pPr>
          </a:lstStyle>
          <a:p>
            <a:fld id="{1A165E77-65A0-4243-89DB-F71E565A4E74}" type="slidenum">
              <a:rPr lang="en-US" smtClean="0"/>
              <a:t>‹#›</a:t>
            </a:fld>
            <a:endParaRPr lang="en-US" dirty="0"/>
          </a:p>
        </p:txBody>
      </p:sp>
    </p:spTree>
    <p:extLst>
      <p:ext uri="{BB962C8B-B14F-4D97-AF65-F5344CB8AC3E}">
        <p14:creationId xmlns:p14="http://schemas.microsoft.com/office/powerpoint/2010/main" val="1419385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1026"/>
          <p:cNvSpPr>
            <a:spLocks noGrp="1" noRot="1" noChangeAspect="1" noChangeArrowheads="1" noTextEdit="1"/>
          </p:cNvSpPr>
          <p:nvPr>
            <p:ph type="sldImg"/>
          </p:nvPr>
        </p:nvSpPr>
        <p:spPr>
          <a:xfrm>
            <a:off x="1139825" y="711200"/>
            <a:ext cx="4837113" cy="3629025"/>
          </a:xfrm>
          <a:ln/>
        </p:spPr>
      </p:sp>
      <p:sp>
        <p:nvSpPr>
          <p:cNvPr id="574467" name="Rectangle 1027"/>
          <p:cNvSpPr>
            <a:spLocks noGrp="1" noChangeArrowheads="1"/>
          </p:cNvSpPr>
          <p:nvPr>
            <p:ph type="body" idx="1"/>
          </p:nvPr>
        </p:nvSpPr>
        <p:spPr>
          <a:xfrm>
            <a:off x="938441" y="4578959"/>
            <a:ext cx="5324844" cy="4339257"/>
          </a:xfrm>
        </p:spPr>
        <p:txBody>
          <a:bodyPr lIns="94965" tIns="47481" rIns="94965" bIns="47481"/>
          <a:lstStyle/>
          <a:p>
            <a:endParaRPr lang="en-US" dirty="0"/>
          </a:p>
        </p:txBody>
      </p:sp>
      <p:sp>
        <p:nvSpPr>
          <p:cNvPr id="5" name="Date Placeholder 4"/>
          <p:cNvSpPr>
            <a:spLocks noGrp="1"/>
          </p:cNvSpPr>
          <p:nvPr>
            <p:ph type="dt" idx="10"/>
          </p:nvPr>
        </p:nvSpPr>
        <p:spPr/>
        <p:txBody>
          <a:bodyPr/>
          <a:lstStyle/>
          <a:p>
            <a:r>
              <a:rPr lang="en-US" dirty="0" smtClean="0"/>
              <a:t>October 23, 2013</a:t>
            </a:r>
            <a:endParaRPr lang="en-US" dirty="0"/>
          </a:p>
        </p:txBody>
      </p:sp>
      <p:sp>
        <p:nvSpPr>
          <p:cNvPr id="6" name="Header Placeholder 5"/>
          <p:cNvSpPr>
            <a:spLocks noGrp="1"/>
          </p:cNvSpPr>
          <p:nvPr>
            <p:ph type="hdr" sz="quarter" idx="11"/>
          </p:nvPr>
        </p:nvSpPr>
        <p:spPr/>
        <p:txBody>
          <a:bodyPr/>
          <a:lstStyle/>
          <a:p>
            <a:r>
              <a:rPr lang="en-US" dirty="0" smtClean="0"/>
              <a:t>OTEC</a:t>
            </a:r>
            <a:endParaRPr lang="en-US" dirty="0"/>
          </a:p>
        </p:txBody>
      </p:sp>
      <p:sp>
        <p:nvSpPr>
          <p:cNvPr id="2" name="Footer Placeholder 1"/>
          <p:cNvSpPr>
            <a:spLocks noGrp="1"/>
          </p:cNvSpPr>
          <p:nvPr>
            <p:ph type="ftr" sz="quarter" idx="12"/>
          </p:nvPr>
        </p:nvSpPr>
        <p:spPr/>
        <p:txBody>
          <a:bodyPr/>
          <a:lstStyle/>
          <a:p>
            <a:r>
              <a:rPr lang="en-US" dirty="0" smtClean="0"/>
              <a:t>ODOT SPPM</a:t>
            </a:r>
            <a:endParaRPr lang="en-US" dirty="0"/>
          </a:p>
        </p:txBody>
      </p:sp>
    </p:spTree>
    <p:extLst>
      <p:ext uri="{BB962C8B-B14F-4D97-AF65-F5344CB8AC3E}">
        <p14:creationId xmlns:p14="http://schemas.microsoft.com/office/powerpoint/2010/main" val="289707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1233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6218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0245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28520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they gave me the final slot of the day, I wanted to drive home some key points as seen throughout the presentations today.</a:t>
            </a:r>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597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Oregon DOT has provided a website on how they use CMF’s along with many  The link for that is included in the FAQ’s section on the CMF clearinghouse as mentioned in the previous slide.</a:t>
            </a:r>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619867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3692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6414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7267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0787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Safety Location chosen</a:t>
            </a:r>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7326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Crash Data Collected and Analyzed</a:t>
            </a:r>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9980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8873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goes through all of the background calculations seen in the HSM. Takes into account crashes, site type, and provides a net present value of how much the safety benefits are worth for the project. This amount is then compared against the total cost of the countermeasures (as seen in the red box) to yield a Benefit/Cost Ratio.</a:t>
            </a:r>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7912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561DB4E-9810-4B28-88CA-383F026CCBE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38339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375" y="2343375"/>
            <a:ext cx="2171250" cy="2171250"/>
          </a:xfrm>
          <a:prstGeom prst="rect">
            <a:avLst/>
          </a:prstGeom>
        </p:spPr>
      </p:pic>
      <p:sp>
        <p:nvSpPr>
          <p:cNvPr id="10" name="TextBox 9"/>
          <p:cNvSpPr txBox="1"/>
          <p:nvPr/>
        </p:nvSpPr>
        <p:spPr>
          <a:xfrm>
            <a:off x="0" y="0"/>
            <a:ext cx="9144000" cy="677108"/>
          </a:xfrm>
          <a:prstGeom prst="rect">
            <a:avLst/>
          </a:prstGeom>
          <a:solidFill>
            <a:srgbClr val="009969"/>
          </a:solidFill>
        </p:spPr>
        <p:txBody>
          <a:bodyPr wrap="square" lIns="91440" tIns="91440" bIns="91440" rtlCol="0" anchor="ctr" anchorCtr="0">
            <a:spAutoFit/>
          </a:bodyPr>
          <a:lstStyle/>
          <a:p>
            <a:pPr algn="ctr"/>
            <a:r>
              <a:rPr lang="en-US" sz="3200" b="1" spc="300" dirty="0" smtClean="0">
                <a:solidFill>
                  <a:schemeClr val="bg1"/>
                </a:solidFill>
              </a:rPr>
              <a:t>Ohio Department of Transportation</a:t>
            </a:r>
            <a:endParaRPr lang="en-US" sz="3200" b="1" spc="300" dirty="0">
              <a:solidFill>
                <a:schemeClr val="bg1"/>
              </a:solidFill>
            </a:endParaRPr>
          </a:p>
        </p:txBody>
      </p:sp>
      <p:sp>
        <p:nvSpPr>
          <p:cNvPr id="11" name="TextBox 10"/>
          <p:cNvSpPr txBox="1"/>
          <p:nvPr/>
        </p:nvSpPr>
        <p:spPr>
          <a:xfrm>
            <a:off x="0" y="6396335"/>
            <a:ext cx="9144000" cy="461665"/>
          </a:xfrm>
          <a:prstGeom prst="rect">
            <a:avLst/>
          </a:prstGeom>
          <a:solidFill>
            <a:srgbClr val="009969"/>
          </a:solidFill>
        </p:spPr>
        <p:txBody>
          <a:bodyPr wrap="square" tIns="91440" bIns="91440" rtlCol="0" anchor="ctr" anchorCtr="0">
            <a:spAutoFit/>
          </a:bodyPr>
          <a:lstStyle/>
          <a:p>
            <a:pPr algn="ctr"/>
            <a:r>
              <a:rPr lang="en-US" sz="1800" b="1" spc="300" dirty="0" smtClean="0">
                <a:solidFill>
                  <a:schemeClr val="bg1"/>
                </a:solidFill>
              </a:rPr>
              <a:t>www.transportation.ohio.gov</a:t>
            </a:r>
            <a:endParaRPr lang="en-US" sz="1800" b="1" spc="300" dirty="0">
              <a:solidFill>
                <a:schemeClr val="bg1"/>
              </a:solidFill>
            </a:endParaRPr>
          </a:p>
        </p:txBody>
      </p:sp>
      <p:sp>
        <p:nvSpPr>
          <p:cNvPr id="12" name="TextBox 11"/>
          <p:cNvSpPr txBox="1"/>
          <p:nvPr/>
        </p:nvSpPr>
        <p:spPr>
          <a:xfrm>
            <a:off x="0" y="6031468"/>
            <a:ext cx="9144000" cy="369332"/>
          </a:xfrm>
          <a:prstGeom prst="rect">
            <a:avLst/>
          </a:prstGeom>
          <a:noFill/>
        </p:spPr>
        <p:txBody>
          <a:bodyPr wrap="square" rtlCol="0">
            <a:spAutoFit/>
          </a:bodyPr>
          <a:lstStyle/>
          <a:p>
            <a:pPr algn="ctr"/>
            <a:r>
              <a:rPr lang="en-US" b="0" dirty="0" smtClean="0">
                <a:solidFill>
                  <a:srgbClr val="009969"/>
                </a:solidFill>
              </a:rPr>
              <a:t>John R. Kasich, </a:t>
            </a:r>
            <a:r>
              <a:rPr lang="en-US" b="0" i="1" dirty="0" smtClean="0">
                <a:solidFill>
                  <a:srgbClr val="009969"/>
                </a:solidFill>
              </a:rPr>
              <a:t>Governor  </a:t>
            </a:r>
            <a:r>
              <a:rPr lang="en-US" b="0" dirty="0" smtClean="0">
                <a:solidFill>
                  <a:srgbClr val="009969"/>
                </a:solidFill>
              </a:rPr>
              <a:t>  •    Jerry Wray, </a:t>
            </a:r>
            <a:r>
              <a:rPr lang="en-US" b="0" i="1" dirty="0" smtClean="0">
                <a:solidFill>
                  <a:srgbClr val="009969"/>
                </a:solidFill>
              </a:rPr>
              <a:t>Director</a:t>
            </a:r>
            <a:endParaRPr lang="en-US" b="0" i="1" dirty="0">
              <a:solidFill>
                <a:srgbClr val="009969"/>
              </a:solidFill>
            </a:endParaRPr>
          </a:p>
        </p:txBody>
      </p:sp>
    </p:spTree>
    <p:extLst>
      <p:ext uri="{BB962C8B-B14F-4D97-AF65-F5344CB8AC3E}">
        <p14:creationId xmlns:p14="http://schemas.microsoft.com/office/powerpoint/2010/main" val="1390906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fld id="{728AC2C2-ACB5-E74E-84FF-FD1017C8C1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524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6" y="0"/>
            <a:ext cx="9140827" cy="6857999"/>
          </a:xfrm>
          <a:prstGeom prst="rect">
            <a:avLst/>
          </a:prstGeom>
        </p:spPr>
      </p:pic>
      <p:sp>
        <p:nvSpPr>
          <p:cNvPr id="2" name="Title 1"/>
          <p:cNvSpPr>
            <a:spLocks noGrp="1"/>
          </p:cNvSpPr>
          <p:nvPr>
            <p:ph type="ctrTitle"/>
          </p:nvPr>
        </p:nvSpPr>
        <p:spPr>
          <a:xfrm>
            <a:off x="685800" y="3276600"/>
            <a:ext cx="7772400" cy="2362200"/>
          </a:xfrm>
        </p:spPr>
        <p:txBody>
          <a:bodyPr/>
          <a:lstStyle>
            <a:lvl1pPr>
              <a:defRPr>
                <a:solidFill>
                  <a:schemeClr val="tx1"/>
                </a:solidFill>
              </a:defRPr>
            </a:lvl1pPr>
          </a:lstStyle>
          <a:p>
            <a:r>
              <a:rPr lang="en-US" smtClean="0"/>
              <a:t>Click to edit Master title style</a:t>
            </a:r>
            <a:endParaRPr lang="en-US" dirty="0"/>
          </a:p>
        </p:txBody>
      </p:sp>
      <p:sp>
        <p:nvSpPr>
          <p:cNvPr id="7" name="Subtitle 2"/>
          <p:cNvSpPr>
            <a:spLocks noGrp="1"/>
          </p:cNvSpPr>
          <p:nvPr>
            <p:ph type="subTitle" idx="1" hasCustomPrompt="1"/>
          </p:nvPr>
        </p:nvSpPr>
        <p:spPr>
          <a:xfrm>
            <a:off x="685800" y="6019800"/>
            <a:ext cx="7772400" cy="457200"/>
          </a:xfrm>
        </p:spPr>
        <p:txBody>
          <a:bodyPr rtlCol="0" anchor="ctr" anchorCtr="0">
            <a:normAutofit/>
          </a:bodyPr>
          <a:lstStyle>
            <a:lvl1pPr algn="ctr">
              <a:defRPr sz="2400">
                <a:latin typeface="+mj-lt"/>
              </a:defRPr>
            </a:lvl1pPr>
          </a:lstStyle>
          <a:p>
            <a:pPr fontAlgn="auto">
              <a:spcAft>
                <a:spcPts val="0"/>
              </a:spcAft>
              <a:buFont typeface="Arial" pitchFamily="34" charset="0"/>
              <a:buNone/>
              <a:defRPr/>
            </a:pPr>
            <a:r>
              <a:rPr lang="en-US" dirty="0" smtClean="0"/>
              <a:t>Click to add subtitle</a:t>
            </a:r>
          </a:p>
        </p:txBody>
      </p:sp>
      <p:sp>
        <p:nvSpPr>
          <p:cNvPr id="4" name="TextBox 3"/>
          <p:cNvSpPr txBox="1"/>
          <p:nvPr/>
        </p:nvSpPr>
        <p:spPr>
          <a:xfrm>
            <a:off x="304800" y="419100"/>
            <a:ext cx="8534400" cy="647700"/>
          </a:xfrm>
          <a:prstGeom prst="rect">
            <a:avLst/>
          </a:prstGeom>
          <a:noFill/>
        </p:spPr>
        <p:txBody>
          <a:bodyPr wrap="none" lIns="0" tIns="0" rIns="0" bIns="18288" rtlCol="0" anchor="ctr" anchorCtr="0">
            <a:noAutofit/>
          </a:bodyPr>
          <a:lstStyle/>
          <a:p>
            <a:pPr algn="ctr"/>
            <a:r>
              <a:rPr lang="en-US" sz="3200" b="0" dirty="0" smtClean="0">
                <a:solidFill>
                  <a:schemeClr val="bg1"/>
                </a:solidFill>
                <a:latin typeface="Copperplate Gothic Bold" pitchFamily="34" charset="0"/>
              </a:rPr>
              <a:t>Ohio Department of Transportation</a:t>
            </a:r>
            <a:endParaRPr lang="en-US" sz="3200" b="0" dirty="0">
              <a:solidFill>
                <a:schemeClr val="bg1"/>
              </a:solidFill>
              <a:latin typeface="Copperplate Gothic Bold" pitchFamily="34" charset="0"/>
            </a:endParaRPr>
          </a:p>
        </p:txBody>
      </p:sp>
      <p:sp>
        <p:nvSpPr>
          <p:cNvPr id="5" name="TextBox 4"/>
          <p:cNvSpPr txBox="1"/>
          <p:nvPr/>
        </p:nvSpPr>
        <p:spPr>
          <a:xfrm>
            <a:off x="419100" y="1066800"/>
            <a:ext cx="8420100" cy="338554"/>
          </a:xfrm>
          <a:prstGeom prst="rect">
            <a:avLst/>
          </a:prstGeom>
          <a:noFill/>
        </p:spPr>
        <p:txBody>
          <a:bodyPr wrap="square" rtlCol="0">
            <a:spAutoFit/>
          </a:bodyPr>
          <a:lstStyle/>
          <a:p>
            <a:pPr algn="l">
              <a:tabLst>
                <a:tab pos="8175625" algn="r"/>
              </a:tabLst>
            </a:pPr>
            <a:r>
              <a:rPr lang="en-US" sz="1600" b="0" dirty="0" smtClean="0">
                <a:solidFill>
                  <a:srgbClr val="009969"/>
                </a:solidFill>
                <a:latin typeface="Copperplate Gothic Bold" pitchFamily="34" charset="0"/>
              </a:rPr>
              <a:t>John R. Kasich, Governor 	Jerry</a:t>
            </a:r>
            <a:r>
              <a:rPr lang="en-US" sz="1600" b="0" baseline="0" dirty="0" smtClean="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9418200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Tx/>
              <a:buBlip>
                <a:blip r:embed="rId2"/>
              </a:buBlip>
              <a:defRPr b="1"/>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2493858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Text Placeholder 10"/>
          <p:cNvSpPr>
            <a:spLocks noGrp="1"/>
          </p:cNvSpPr>
          <p:nvPr>
            <p:ph type="body" sz="quarter" idx="11" hasCustomPrompt="1"/>
          </p:nvPr>
        </p:nvSpPr>
        <p:spPr>
          <a:xfrm>
            <a:off x="457200" y="1447800"/>
            <a:ext cx="83058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6" name="Footer Placeholder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17089352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smtClean="0"/>
              <a:t>Click to edit Master title style</a:t>
            </a:r>
            <a:endParaRPr lang="en-US" dirty="0"/>
          </a:p>
        </p:txBody>
      </p:sp>
      <p:sp>
        <p:nvSpPr>
          <p:cNvPr id="6" name="Footer Placeholder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23384083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idx="1" hasCustomPrompt="1"/>
          </p:nvPr>
        </p:nvSpPr>
        <p:spPr>
          <a:xfrm>
            <a:off x="457200" y="1524000"/>
            <a:ext cx="8153400" cy="44958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endParaRPr lang="en-US" dirty="0" smtClean="0"/>
          </a:p>
          <a:p>
            <a:pPr lvl="2">
              <a:buNone/>
            </a:pPr>
            <a:endParaRPr lang="en-US" dirty="0" smtClean="0"/>
          </a:p>
          <a:p>
            <a:pPr>
              <a:buNone/>
            </a:pPr>
            <a:r>
              <a:rPr lang="en-US" dirty="0" smtClean="0"/>
              <a:t>Column Two</a:t>
            </a:r>
          </a:p>
          <a:p>
            <a:r>
              <a:rPr lang="en-US" dirty="0" smtClean="0"/>
              <a:t>2</a:t>
            </a:r>
            <a:endParaRPr lang="en-US" dirty="0"/>
          </a:p>
        </p:txBody>
      </p:sp>
      <p:sp>
        <p:nvSpPr>
          <p:cNvPr id="5" name="Rectangle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26264770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idx="1" hasCustomPrompt="1"/>
          </p:nvPr>
        </p:nvSpPr>
        <p:spPr>
          <a:xfrm>
            <a:off x="457200" y="2209800"/>
            <a:ext cx="8153400" cy="38100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buNone/>
            </a:pPr>
            <a:endParaRPr lang="en-US" dirty="0" smtClean="0"/>
          </a:p>
          <a:p>
            <a:pPr>
              <a:buNone/>
            </a:pPr>
            <a:r>
              <a:rPr lang="en-US" dirty="0" smtClean="0"/>
              <a:t>Column Two</a:t>
            </a:r>
          </a:p>
          <a:p>
            <a:r>
              <a:rPr lang="en-US" dirty="0" smtClean="0"/>
              <a:t>2</a:t>
            </a:r>
            <a:endParaRPr lang="en-US" dirty="0"/>
          </a:p>
        </p:txBody>
      </p:sp>
      <p:sp>
        <p:nvSpPr>
          <p:cNvPr id="7" name="Text Placeholder 10"/>
          <p:cNvSpPr>
            <a:spLocks noGrp="1"/>
          </p:cNvSpPr>
          <p:nvPr>
            <p:ph type="body" sz="quarter" idx="11" hasCustomPrompt="1"/>
          </p:nvPr>
        </p:nvSpPr>
        <p:spPr>
          <a:xfrm>
            <a:off x="457200" y="1447800"/>
            <a:ext cx="83058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8" name="Rectangle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391431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3238115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148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0827" cy="6857998"/>
          </a:xfrm>
          <a:prstGeom prst="rect">
            <a:avLst/>
          </a:prstGeom>
        </p:spPr>
      </p:pic>
      <p:sp>
        <p:nvSpPr>
          <p:cNvPr id="2" name="Title 1"/>
          <p:cNvSpPr>
            <a:spLocks noGrp="1"/>
          </p:cNvSpPr>
          <p:nvPr>
            <p:ph type="ctrTitle" hasCustomPrompt="1"/>
          </p:nvPr>
        </p:nvSpPr>
        <p:spPr>
          <a:xfrm>
            <a:off x="685800" y="1524000"/>
            <a:ext cx="7772400" cy="4419600"/>
          </a:xfrm>
        </p:spPr>
        <p:txBody>
          <a:bodyPr/>
          <a:lstStyle>
            <a:lvl1pPr>
              <a:defRPr baseline="0">
                <a:solidFill>
                  <a:schemeClr val="tx1"/>
                </a:solidFill>
              </a:defRPr>
            </a:lvl1pPr>
          </a:lstStyle>
          <a:p>
            <a:r>
              <a:rPr lang="en-US" dirty="0" smtClean="0"/>
              <a:t>Title</a:t>
            </a:r>
            <a:br>
              <a:rPr lang="en-US" dirty="0" smtClean="0"/>
            </a:br>
            <a:r>
              <a:rPr lang="en-US" dirty="0" smtClean="0"/>
              <a:t/>
            </a:r>
            <a:br>
              <a:rPr lang="en-US" dirty="0" smtClean="0"/>
            </a:br>
            <a:r>
              <a:rPr lang="en-US" sz="3200" b="0" dirty="0" smtClean="0"/>
              <a:t>First </a:t>
            </a:r>
            <a:r>
              <a:rPr lang="en-US" sz="3200" b="0" dirty="0" err="1" smtClean="0"/>
              <a:t>Lastname</a:t>
            </a:r>
            <a:r>
              <a:rPr lang="en-US" sz="3200" b="0" dirty="0" smtClean="0"/>
              <a:t/>
            </a:r>
            <a:br>
              <a:rPr lang="en-US" sz="3200" b="0" dirty="0" smtClean="0"/>
            </a:br>
            <a:r>
              <a:rPr lang="en-US" sz="3200" b="0" dirty="0" smtClean="0"/>
              <a:t>Title</a:t>
            </a:r>
            <a:br>
              <a:rPr lang="en-US" sz="3200" b="0" dirty="0" smtClean="0"/>
            </a:br>
            <a:r>
              <a:rPr lang="en-US" sz="3200" b="0" dirty="0" smtClean="0"/>
              <a:t>Division, Office</a:t>
            </a:r>
            <a:endParaRPr lang="en-US" dirty="0"/>
          </a:p>
        </p:txBody>
      </p:sp>
      <p:sp>
        <p:nvSpPr>
          <p:cNvPr id="7" name="Subtitle 2"/>
          <p:cNvSpPr>
            <a:spLocks noGrp="1"/>
          </p:cNvSpPr>
          <p:nvPr>
            <p:ph type="subTitle" idx="1" hasCustomPrompt="1"/>
          </p:nvPr>
        </p:nvSpPr>
        <p:spPr>
          <a:xfrm>
            <a:off x="685800" y="6019800"/>
            <a:ext cx="7772400" cy="609600"/>
          </a:xfrm>
        </p:spPr>
        <p:txBody>
          <a:bodyPr rtlCol="0" anchor="ctr" anchorCtr="0">
            <a:normAutofit/>
          </a:bodyPr>
          <a:lstStyle>
            <a:lvl1pPr marL="0" indent="0" algn="ctr">
              <a:spcBef>
                <a:spcPts val="0"/>
              </a:spcBef>
              <a:defRPr sz="2400" baseline="0">
                <a:latin typeface="Georgia" pitchFamily="18" charset="0"/>
              </a:defRPr>
            </a:lvl1pPr>
          </a:lstStyle>
          <a:p>
            <a:pPr fontAlgn="auto">
              <a:spcAft>
                <a:spcPts val="0"/>
              </a:spcAft>
              <a:buFont typeface="Arial" pitchFamily="34" charset="0"/>
              <a:buNone/>
              <a:defRPr/>
            </a:pPr>
            <a:r>
              <a:rPr lang="en-US" dirty="0" smtClean="0"/>
              <a:t>Month 0, 2011</a:t>
            </a:r>
          </a:p>
        </p:txBody>
      </p:sp>
      <p:sp>
        <p:nvSpPr>
          <p:cNvPr id="4" name="TextBox 3"/>
          <p:cNvSpPr txBox="1"/>
          <p:nvPr/>
        </p:nvSpPr>
        <p:spPr>
          <a:xfrm>
            <a:off x="838200" y="457200"/>
            <a:ext cx="8077200" cy="640080"/>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80000"/>
              </a:lnSpc>
              <a:spcBef>
                <a:spcPts val="0"/>
              </a:spcBef>
              <a:spcAft>
                <a:spcPts val="0"/>
              </a:spcAft>
              <a:buClrTx/>
              <a:buSzTx/>
              <a:buFontTx/>
              <a:buNone/>
              <a:tabLst>
                <a:tab pos="2743200" algn="ctr"/>
                <a:tab pos="5486400" algn="r"/>
              </a:tabLst>
              <a:defRPr/>
            </a:pPr>
            <a:r>
              <a:rPr kumimoji="0" lang="en-US" sz="2900" b="0" i="0" u="none" strike="noStrike" kern="1200" cap="none" spc="0" normalizeH="0" baseline="0" noProof="0" dirty="0" smtClean="0">
                <a:ln>
                  <a:noFill/>
                </a:ln>
                <a:solidFill>
                  <a:srgbClr val="FFFFFF"/>
                </a:solidFill>
                <a:effectLst/>
                <a:uLnTx/>
                <a:uFillTx/>
                <a:latin typeface="Copperplate Gothic Bold" pitchFamily="34" charset="0"/>
                <a:ea typeface="Times New Roman"/>
                <a:cs typeface="CopprplGoth Bd BT"/>
              </a:rPr>
              <a:t>Ohio Department of 	Transportation</a:t>
            </a:r>
          </a:p>
        </p:txBody>
      </p:sp>
      <p:sp>
        <p:nvSpPr>
          <p:cNvPr id="6" name="TextBox 5"/>
          <p:cNvSpPr txBox="1"/>
          <p:nvPr/>
        </p:nvSpPr>
        <p:spPr>
          <a:xfrm>
            <a:off x="419100" y="1066800"/>
            <a:ext cx="8420100" cy="338554"/>
          </a:xfrm>
          <a:prstGeom prst="rect">
            <a:avLst/>
          </a:prstGeom>
          <a:noFill/>
        </p:spPr>
        <p:txBody>
          <a:bodyPr wrap="square" rtlCol="0">
            <a:spAutoFit/>
          </a:bodyPr>
          <a:lstStyle/>
          <a:p>
            <a:pPr algn="l">
              <a:tabLst>
                <a:tab pos="8175625" algn="r"/>
              </a:tabLst>
            </a:pPr>
            <a:r>
              <a:rPr lang="en-US" sz="1600" b="0" dirty="0" smtClean="0">
                <a:solidFill>
                  <a:srgbClr val="009969"/>
                </a:solidFill>
                <a:latin typeface="Copperplate Gothic Bold" pitchFamily="34" charset="0"/>
              </a:rPr>
              <a:t>John R. Kasich, Governor 	Jerry</a:t>
            </a:r>
            <a:r>
              <a:rPr lang="en-US" sz="1600" b="0" baseline="0" dirty="0" smtClean="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8332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274320"/>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buFontTx/>
              <a:buBlip>
                <a:blip r:embed="rId2"/>
              </a:buBlip>
              <a:defRPr b="1"/>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ftr" sz="quarter" idx="3"/>
          </p:nvPr>
        </p:nvSpPr>
        <p:spPr>
          <a:xfrm>
            <a:off x="831614" y="6346612"/>
            <a:ext cx="6940786" cy="365760"/>
          </a:xfrm>
          <a:prstGeom prst="rect">
            <a:avLst/>
          </a:prstGeom>
          <a:ln/>
        </p:spPr>
        <p:txBody>
          <a:bodyPr anchor="ctr" anchorCtr="0">
            <a:normAutofit/>
          </a:bodyPr>
          <a:lstStyle>
            <a:lvl1pPr algn="l">
              <a:defRPr sz="1400" b="1" spc="100" baseline="0">
                <a:solidFill>
                  <a:srgbClr val="009969"/>
                </a:solidFill>
                <a:latin typeface="+mn-lt"/>
              </a:defRPr>
            </a:lvl1pPr>
          </a:lstStyle>
          <a:p>
            <a:r>
              <a:rPr lang="en-US" dirty="0" smtClean="0">
                <a:solidFill>
                  <a:prstClr val="black">
                    <a:tint val="75000"/>
                  </a:prstClr>
                </a:solidFill>
              </a:rPr>
              <a:t>TAC Meeting 2015</a:t>
            </a:r>
            <a:endParaRPr lang="en-US" dirty="0">
              <a:solidFill>
                <a:prstClr val="black">
                  <a:tint val="75000"/>
                </a:prstClr>
              </a:solidFill>
            </a:endParaRPr>
          </a:p>
        </p:txBody>
      </p:sp>
    </p:spTree>
    <p:extLst>
      <p:ext uri="{BB962C8B-B14F-4D97-AF65-F5344CB8AC3E}">
        <p14:creationId xmlns:p14="http://schemas.microsoft.com/office/powerpoint/2010/main" val="9135632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r>
              <a:rPr lang="en-US" dirty="0"/>
              <a:t>2-</a:t>
            </a:r>
            <a:fld id="{51133802-CE61-4B78-9014-927A36177E1B}" type="slidenum">
              <a:rPr lang="en-US"/>
              <a:pPr>
                <a:defRPr/>
              </a:pPr>
              <a:t>‹#›</a:t>
            </a:fld>
            <a:endParaRPr lang="en-US" dirty="0"/>
          </a:p>
        </p:txBody>
      </p:sp>
    </p:spTree>
    <p:extLst>
      <p:ext uri="{BB962C8B-B14F-4D97-AF65-F5344CB8AC3E}">
        <p14:creationId xmlns:p14="http://schemas.microsoft.com/office/powerpoint/2010/main" val="2477945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6396335"/>
            <a:ext cx="9144000" cy="461665"/>
          </a:xfrm>
          <a:prstGeom prst="rect">
            <a:avLst/>
          </a:prstGeom>
          <a:solidFill>
            <a:srgbClr val="009969"/>
          </a:solidFill>
          <a:ln w="98425" cmpd="thinThick">
            <a:solidFill>
              <a:srgbClr val="009969"/>
            </a:solidFill>
          </a:ln>
        </p:spPr>
        <p:txBody>
          <a:bodyPr wrap="square" tIns="91440" bIns="91440" rtlCol="0" anchor="ctr" anchorCtr="0">
            <a:spAutoFit/>
          </a:bodyPr>
          <a:lstStyle/>
          <a:p>
            <a:pPr algn="ctr"/>
            <a:r>
              <a:rPr lang="en-US" spc="300" dirty="0" smtClean="0">
                <a:solidFill>
                  <a:srgbClr val="FFFFFF"/>
                </a:solidFill>
                <a:latin typeface="Copperplate Gothic Bold" pitchFamily="34" charset="0"/>
              </a:rPr>
              <a:t>www.transportation.ohio.gov</a:t>
            </a:r>
            <a:endParaRPr lang="en-US" spc="300" dirty="0">
              <a:solidFill>
                <a:srgbClr val="FFFFFF"/>
              </a:solidFill>
              <a:latin typeface="Copperplate Gothic Bold" pitchFamily="34" charset="0"/>
            </a:endParaRPr>
          </a:p>
        </p:txBody>
      </p:sp>
      <p:sp>
        <p:nvSpPr>
          <p:cNvPr id="12" name="TextBox 11"/>
          <p:cNvSpPr txBox="1"/>
          <p:nvPr/>
        </p:nvSpPr>
        <p:spPr>
          <a:xfrm>
            <a:off x="137160" y="6031468"/>
            <a:ext cx="8869680" cy="307777"/>
          </a:xfrm>
          <a:prstGeom prst="rect">
            <a:avLst/>
          </a:prstGeom>
          <a:noFill/>
        </p:spPr>
        <p:txBody>
          <a:bodyPr wrap="square" rtlCol="0">
            <a:spAutoFit/>
          </a:bodyPr>
          <a:lstStyle/>
          <a:p>
            <a:pPr>
              <a:tabLst>
                <a:tab pos="8915400" algn="r"/>
              </a:tabLst>
            </a:pPr>
            <a:r>
              <a:rPr lang="en-US" sz="1400" b="1" dirty="0" smtClean="0">
                <a:solidFill>
                  <a:srgbClr val="009969"/>
                </a:solidFill>
                <a:latin typeface="Copperplate Gothic Light" pitchFamily="34" charset="0"/>
                <a:ea typeface="Times New Roman"/>
                <a:cs typeface="CopprplGoth Bd BT"/>
              </a:rPr>
              <a:t>John R. Kasich, </a:t>
            </a:r>
            <a:r>
              <a:rPr lang="en-US" sz="1400" dirty="0" smtClean="0">
                <a:solidFill>
                  <a:srgbClr val="009969"/>
                </a:solidFill>
                <a:latin typeface="Copperplate Gothic Light" pitchFamily="34" charset="0"/>
                <a:ea typeface="Times New Roman"/>
                <a:cs typeface="CopprplGoth Bd BT"/>
              </a:rPr>
              <a:t>Governor	</a:t>
            </a:r>
            <a:r>
              <a:rPr lang="en-US" sz="1400" b="1" dirty="0" smtClean="0">
                <a:solidFill>
                  <a:srgbClr val="009969"/>
                </a:solidFill>
                <a:latin typeface="Copperplate Gothic Light" pitchFamily="34" charset="0"/>
                <a:ea typeface="Times New Roman"/>
                <a:cs typeface="CopprplGoth Bd BT"/>
              </a:rPr>
              <a:t>Jerry Wray, </a:t>
            </a:r>
            <a:r>
              <a:rPr lang="en-US" sz="1400" dirty="0" smtClean="0">
                <a:solidFill>
                  <a:srgbClr val="009969"/>
                </a:solidFill>
                <a:latin typeface="Copperplate Gothic Light" pitchFamily="34" charset="0"/>
                <a:ea typeface="Times New Roman"/>
                <a:cs typeface="CopprplGoth Bd BT"/>
              </a:rPr>
              <a:t>Director</a:t>
            </a:r>
            <a:endParaRPr lang="en-US" sz="1400" dirty="0">
              <a:solidFill>
                <a:srgbClr val="009969"/>
              </a:solidFill>
              <a:latin typeface="Copperplate Gothic Light" pitchFamily="34" charset="0"/>
              <a:ea typeface="Times New Roman"/>
              <a:cs typeface="CopprplGoth Bd BT"/>
            </a:endParaRPr>
          </a:p>
        </p:txBody>
      </p:sp>
      <p:sp>
        <p:nvSpPr>
          <p:cNvPr id="6" name="Rectangle 4"/>
          <p:cNvSpPr>
            <a:spLocks noChangeArrowheads="1"/>
          </p:cNvSpPr>
          <p:nvPr/>
        </p:nvSpPr>
        <p:spPr bwMode="auto">
          <a:xfrm>
            <a:off x="1449388" y="2632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tabLst>
                <a:tab pos="2743200" algn="ctr"/>
                <a:tab pos="5486400" algn="r"/>
              </a:tabLst>
            </a:pPr>
            <a:endParaRPr lang="en-US" dirty="0" smtClean="0">
              <a:solidFill>
                <a:srgbClr val="000000"/>
              </a:solidFill>
              <a:latin typeface="Arial" pitchFamily="34" charset="0"/>
              <a:cs typeface="Arial" pitchFamily="34" charset="0"/>
            </a:endParaRPr>
          </a:p>
        </p:txBody>
      </p:sp>
      <p:sp>
        <p:nvSpPr>
          <p:cNvPr id="7" name="Rectangle 6"/>
          <p:cNvSpPr/>
          <p:nvPr/>
        </p:nvSpPr>
        <p:spPr>
          <a:xfrm>
            <a:off x="0" y="0"/>
            <a:ext cx="9144000" cy="763286"/>
          </a:xfrm>
          <a:prstGeom prst="rect">
            <a:avLst/>
          </a:prstGeom>
          <a:solidFill>
            <a:srgbClr val="009969"/>
          </a:solidFill>
          <a:ln w="127000" cmpd="thinThick">
            <a:solidFill>
              <a:srgbClr val="009969"/>
            </a:solidFill>
          </a:ln>
        </p:spPr>
        <p:txBody>
          <a:bodyPr wrap="square" lIns="0" tIns="274320" rIns="0" bIns="91440" anchor="ctr" anchorCtr="0">
            <a:spAutoFit/>
          </a:bodyPr>
          <a:lstStyle/>
          <a:p>
            <a:pPr algn="ctr">
              <a:lnSpc>
                <a:spcPct val="80000"/>
              </a:lnSpc>
              <a:spcBef>
                <a:spcPts val="0"/>
              </a:spcBef>
              <a:spcAft>
                <a:spcPts val="0"/>
              </a:spcAft>
              <a:tabLst>
                <a:tab pos="2743200" algn="ctr"/>
                <a:tab pos="5486400" algn="r"/>
              </a:tabLst>
            </a:pPr>
            <a:r>
              <a:rPr lang="en-US" sz="3200" dirty="0" smtClean="0">
                <a:solidFill>
                  <a:srgbClr val="FFFFFF"/>
                </a:solidFill>
                <a:latin typeface="Copperplate Gothic Bold" pitchFamily="34" charset="0"/>
                <a:ea typeface="Times New Roman"/>
                <a:cs typeface="CopprplGoth Bd BT"/>
              </a:rPr>
              <a:t>Ohio Department of 	Transportation</a:t>
            </a:r>
            <a:endParaRPr lang="en-US" sz="3200" dirty="0">
              <a:solidFill>
                <a:srgbClr val="FFFFFF"/>
              </a:solidFill>
              <a:latin typeface="Copperplate Gothic Bold" pitchFamily="34" charset="0"/>
              <a:ea typeface="Times New Roman"/>
              <a:cs typeface="CopprplGoth Bd B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590800"/>
            <a:ext cx="3657600" cy="3657600"/>
          </a:xfrm>
          <a:prstGeom prst="rect">
            <a:avLst/>
          </a:prstGeom>
        </p:spPr>
      </p:pic>
    </p:spTree>
    <p:extLst>
      <p:ext uri="{BB962C8B-B14F-4D97-AF65-F5344CB8AC3E}">
        <p14:creationId xmlns:p14="http://schemas.microsoft.com/office/powerpoint/2010/main" val="7713397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a:latin typeface="Copperplate Gothic Light" pitchFamily="34" charset="0"/>
              </a:defRPr>
            </a:lvl1pPr>
            <a:lvl2pPr>
              <a:defRPr>
                <a:latin typeface="Copperplate Gothic Light" pitchFamily="34" charset="0"/>
              </a:defRPr>
            </a:lvl2pPr>
            <a:lvl3pPr>
              <a:defRPr>
                <a:latin typeface="Copperplate Gothic Light" pitchFamily="34" charset="0"/>
              </a:defRPr>
            </a:lvl3pPr>
            <a:lvl4pPr>
              <a:defRPr>
                <a:latin typeface="Copperplate Gothic Light" pitchFamily="34" charset="0"/>
              </a:defRPr>
            </a:lvl4pPr>
            <a:lvl5pPr>
              <a:defRPr>
                <a:latin typeface="Copperplate Gothic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3"/>
          </p:nvPr>
        </p:nvSpPr>
        <p:spPr>
          <a:xfrm>
            <a:off x="853440" y="6324600"/>
            <a:ext cx="737616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smtClean="0"/>
              <a:t>TAC Meeting 2015</a:t>
            </a:r>
            <a:endParaRPr lang="en-US" dirty="0"/>
          </a:p>
        </p:txBody>
      </p:sp>
    </p:spTree>
    <p:extLst>
      <p:ext uri="{BB962C8B-B14F-4D97-AF65-F5344CB8AC3E}">
        <p14:creationId xmlns:p14="http://schemas.microsoft.com/office/powerpoint/2010/main" val="21488940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Text Placeholder 10"/>
          <p:cNvSpPr>
            <a:spLocks noGrp="1"/>
          </p:cNvSpPr>
          <p:nvPr>
            <p:ph type="body" sz="quarter" idx="11" hasCustomPrompt="1"/>
          </p:nvPr>
        </p:nvSpPr>
        <p:spPr>
          <a:xfrm>
            <a:off x="457200" y="1447800"/>
            <a:ext cx="8305800" cy="609600"/>
          </a:xfrm>
        </p:spPr>
        <p:txBody>
          <a:bodyPr/>
          <a:lstStyle>
            <a:lvl1pPr algn="ctr">
              <a:buNone/>
              <a:defRPr sz="2400" b="0" i="1" u="sng" baseline="0">
                <a:latin typeface="+mj-lt"/>
              </a:defRPr>
            </a:lvl1pPr>
          </a:lstStyle>
          <a:p>
            <a:pPr lvl="0"/>
            <a:r>
              <a:rPr lang="en-US" sz="2400" b="1" i="1" u="sng" dirty="0" smtClean="0">
                <a:latin typeface="+mj-lt"/>
              </a:rPr>
              <a:t>Subtitle</a:t>
            </a:r>
            <a:endParaRPr lang="en-US" dirty="0"/>
          </a:p>
        </p:txBody>
      </p:sp>
      <p:sp>
        <p:nvSpPr>
          <p:cNvPr id="6" name="Footer Placeholder 5"/>
          <p:cNvSpPr>
            <a:spLocks noGrp="1" noChangeArrowheads="1"/>
          </p:cNvSpPr>
          <p:nvPr>
            <p:ph type="ftr" sz="quarter" idx="3"/>
          </p:nvPr>
        </p:nvSpPr>
        <p:spPr>
          <a:xfrm>
            <a:off x="853440" y="6324600"/>
            <a:ext cx="737616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smtClean="0"/>
              <a:t>TAC Meeting 2015</a:t>
            </a:r>
            <a:endParaRPr lang="en-US" dirty="0"/>
          </a:p>
        </p:txBody>
      </p:sp>
    </p:spTree>
    <p:extLst>
      <p:ext uri="{BB962C8B-B14F-4D97-AF65-F5344CB8AC3E}">
        <p14:creationId xmlns:p14="http://schemas.microsoft.com/office/powerpoint/2010/main" val="15776350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smtClean="0"/>
              <a:t>Click to edit Master title style</a:t>
            </a:r>
            <a:endParaRPr lang="en-US" dirty="0"/>
          </a:p>
        </p:txBody>
      </p:sp>
      <p:sp>
        <p:nvSpPr>
          <p:cNvPr id="4" name="Rectangle 5"/>
          <p:cNvSpPr>
            <a:spLocks noGrp="1" noChangeArrowheads="1"/>
          </p:cNvSpPr>
          <p:nvPr>
            <p:ph type="ftr" sz="quarter" idx="3"/>
          </p:nvPr>
        </p:nvSpPr>
        <p:spPr>
          <a:xfrm>
            <a:off x="853440" y="6324600"/>
            <a:ext cx="737616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smtClean="0"/>
              <a:t>TAC Meeting 2015</a:t>
            </a:r>
            <a:endParaRPr lang="en-US" dirty="0"/>
          </a:p>
        </p:txBody>
      </p:sp>
    </p:spTree>
    <p:extLst>
      <p:ext uri="{BB962C8B-B14F-4D97-AF65-F5344CB8AC3E}">
        <p14:creationId xmlns:p14="http://schemas.microsoft.com/office/powerpoint/2010/main" val="26397953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idx="1" hasCustomPrompt="1"/>
          </p:nvPr>
        </p:nvSpPr>
        <p:spPr>
          <a:xfrm>
            <a:off x="457200" y="1524000"/>
            <a:ext cx="8153400" cy="44958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endParaRPr lang="en-US" dirty="0" smtClean="0"/>
          </a:p>
          <a:p>
            <a:pPr lvl="2">
              <a:buNone/>
            </a:pPr>
            <a:endParaRPr lang="en-US" dirty="0" smtClean="0"/>
          </a:p>
          <a:p>
            <a:pPr>
              <a:buNone/>
            </a:pPr>
            <a:r>
              <a:rPr lang="en-US" dirty="0" smtClean="0"/>
              <a:t>Column Two</a:t>
            </a:r>
          </a:p>
          <a:p>
            <a:r>
              <a:rPr lang="en-US" dirty="0" smtClean="0"/>
              <a:t>2</a:t>
            </a:r>
            <a:endParaRPr lang="en-US" dirty="0"/>
          </a:p>
        </p:txBody>
      </p:sp>
      <p:sp>
        <p:nvSpPr>
          <p:cNvPr id="5" name="Rectangle 5"/>
          <p:cNvSpPr>
            <a:spLocks noGrp="1" noChangeArrowheads="1"/>
          </p:cNvSpPr>
          <p:nvPr>
            <p:ph type="ftr" sz="quarter" idx="3"/>
          </p:nvPr>
        </p:nvSpPr>
        <p:spPr>
          <a:xfrm>
            <a:off x="853440" y="6324600"/>
            <a:ext cx="737616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smtClean="0"/>
              <a:t>TAC Meeting 2015</a:t>
            </a:r>
            <a:endParaRPr lang="en-US" dirty="0"/>
          </a:p>
        </p:txBody>
      </p:sp>
    </p:spTree>
    <p:extLst>
      <p:ext uri="{BB962C8B-B14F-4D97-AF65-F5344CB8AC3E}">
        <p14:creationId xmlns:p14="http://schemas.microsoft.com/office/powerpoint/2010/main" val="42669852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idx="1" hasCustomPrompt="1"/>
          </p:nvPr>
        </p:nvSpPr>
        <p:spPr>
          <a:xfrm>
            <a:off x="457200" y="2209800"/>
            <a:ext cx="8153400" cy="38100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buNone/>
            </a:pPr>
            <a:endParaRPr lang="en-US" dirty="0" smtClean="0"/>
          </a:p>
          <a:p>
            <a:pPr>
              <a:buNone/>
            </a:pPr>
            <a:r>
              <a:rPr lang="en-US" dirty="0" smtClean="0"/>
              <a:t>Column Two</a:t>
            </a:r>
          </a:p>
          <a:p>
            <a:r>
              <a:rPr lang="en-US" dirty="0" smtClean="0"/>
              <a:t>2</a:t>
            </a:r>
            <a:endParaRPr lang="en-US" dirty="0"/>
          </a:p>
        </p:txBody>
      </p:sp>
      <p:sp>
        <p:nvSpPr>
          <p:cNvPr id="7" name="Text Placeholder 10"/>
          <p:cNvSpPr>
            <a:spLocks noGrp="1"/>
          </p:cNvSpPr>
          <p:nvPr>
            <p:ph type="body" sz="quarter" idx="11" hasCustomPrompt="1"/>
          </p:nvPr>
        </p:nvSpPr>
        <p:spPr>
          <a:xfrm>
            <a:off x="457200" y="1447800"/>
            <a:ext cx="83058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8" name="Rectangle 5"/>
          <p:cNvSpPr>
            <a:spLocks noGrp="1" noChangeArrowheads="1"/>
          </p:cNvSpPr>
          <p:nvPr>
            <p:ph type="ftr" sz="quarter" idx="3"/>
          </p:nvPr>
        </p:nvSpPr>
        <p:spPr>
          <a:xfrm>
            <a:off x="853440" y="6324600"/>
            <a:ext cx="737616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smtClean="0"/>
              <a:t>TAC Meeting 2015</a:t>
            </a:r>
            <a:endParaRPr lang="en-US" dirty="0"/>
          </a:p>
        </p:txBody>
      </p:sp>
    </p:spTree>
    <p:extLst>
      <p:ext uri="{BB962C8B-B14F-4D97-AF65-F5344CB8AC3E}">
        <p14:creationId xmlns:p14="http://schemas.microsoft.com/office/powerpoint/2010/main" val="32020200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853440" y="6324600"/>
            <a:ext cx="737616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smtClean="0"/>
              <a:t>TAC Meeting 2015</a:t>
            </a:r>
            <a:endParaRPr lang="en-US" dirty="0"/>
          </a:p>
        </p:txBody>
      </p:sp>
    </p:spTree>
    <p:extLst>
      <p:ext uri="{BB962C8B-B14F-4D97-AF65-F5344CB8AC3E}">
        <p14:creationId xmlns:p14="http://schemas.microsoft.com/office/powerpoint/2010/main" val="35072910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30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0827" cy="6857998"/>
          </a:xfrm>
          <a:prstGeom prst="rect">
            <a:avLst/>
          </a:prstGeom>
        </p:spPr>
      </p:pic>
      <p:sp>
        <p:nvSpPr>
          <p:cNvPr id="2" name="Title 1"/>
          <p:cNvSpPr>
            <a:spLocks noGrp="1"/>
          </p:cNvSpPr>
          <p:nvPr>
            <p:ph type="ctrTitle" hasCustomPrompt="1"/>
          </p:nvPr>
        </p:nvSpPr>
        <p:spPr>
          <a:xfrm>
            <a:off x="685800" y="1524000"/>
            <a:ext cx="7772400" cy="4419600"/>
          </a:xfrm>
        </p:spPr>
        <p:txBody>
          <a:bodyPr/>
          <a:lstStyle>
            <a:lvl1pPr>
              <a:defRPr baseline="0">
                <a:solidFill>
                  <a:schemeClr val="tx1"/>
                </a:solidFill>
              </a:defRPr>
            </a:lvl1pPr>
          </a:lstStyle>
          <a:p>
            <a:r>
              <a:rPr lang="en-US" dirty="0" smtClean="0"/>
              <a:t>Title</a:t>
            </a:r>
            <a:br>
              <a:rPr lang="en-US" dirty="0" smtClean="0"/>
            </a:br>
            <a:r>
              <a:rPr lang="en-US" dirty="0" smtClean="0"/>
              <a:t/>
            </a:r>
            <a:br>
              <a:rPr lang="en-US" dirty="0" smtClean="0"/>
            </a:br>
            <a:r>
              <a:rPr lang="en-US" sz="3200" b="0" dirty="0" smtClean="0"/>
              <a:t>First </a:t>
            </a:r>
            <a:r>
              <a:rPr lang="en-US" sz="3200" b="0" dirty="0" err="1" smtClean="0"/>
              <a:t>Lastname</a:t>
            </a:r>
            <a:r>
              <a:rPr lang="en-US" sz="3200" b="0" dirty="0" smtClean="0"/>
              <a:t/>
            </a:r>
            <a:br>
              <a:rPr lang="en-US" sz="3200" b="0" dirty="0" smtClean="0"/>
            </a:br>
            <a:r>
              <a:rPr lang="en-US" sz="3200" b="0" dirty="0" smtClean="0"/>
              <a:t>Title</a:t>
            </a:r>
            <a:br>
              <a:rPr lang="en-US" sz="3200" b="0" dirty="0" smtClean="0"/>
            </a:br>
            <a:r>
              <a:rPr lang="en-US" sz="3200" b="0" dirty="0" smtClean="0"/>
              <a:t>Division, Office</a:t>
            </a:r>
            <a:endParaRPr lang="en-US" dirty="0"/>
          </a:p>
        </p:txBody>
      </p:sp>
      <p:sp>
        <p:nvSpPr>
          <p:cNvPr id="7" name="Subtitle 2"/>
          <p:cNvSpPr>
            <a:spLocks noGrp="1"/>
          </p:cNvSpPr>
          <p:nvPr>
            <p:ph type="subTitle" idx="1" hasCustomPrompt="1"/>
          </p:nvPr>
        </p:nvSpPr>
        <p:spPr>
          <a:xfrm>
            <a:off x="685800" y="6019800"/>
            <a:ext cx="7772400" cy="609600"/>
          </a:xfrm>
        </p:spPr>
        <p:txBody>
          <a:bodyPr rtlCol="0" anchor="ctr" anchorCtr="0">
            <a:normAutofit/>
          </a:bodyPr>
          <a:lstStyle>
            <a:lvl1pPr marL="0" indent="0" algn="ctr">
              <a:spcBef>
                <a:spcPts val="0"/>
              </a:spcBef>
              <a:defRPr sz="2400" baseline="0">
                <a:latin typeface="Georgia" pitchFamily="18" charset="0"/>
              </a:defRPr>
            </a:lvl1pPr>
          </a:lstStyle>
          <a:p>
            <a:pPr fontAlgn="auto">
              <a:spcAft>
                <a:spcPts val="0"/>
              </a:spcAft>
              <a:buFont typeface="Arial" pitchFamily="34" charset="0"/>
              <a:buNone/>
              <a:defRPr/>
            </a:pPr>
            <a:r>
              <a:rPr lang="en-US" dirty="0" smtClean="0"/>
              <a:t>Month 0, 2011</a:t>
            </a:r>
          </a:p>
        </p:txBody>
      </p:sp>
      <p:sp>
        <p:nvSpPr>
          <p:cNvPr id="4" name="TextBox 3"/>
          <p:cNvSpPr txBox="1"/>
          <p:nvPr/>
        </p:nvSpPr>
        <p:spPr>
          <a:xfrm>
            <a:off x="838200" y="457200"/>
            <a:ext cx="8077200" cy="640080"/>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80000"/>
              </a:lnSpc>
              <a:spcBef>
                <a:spcPts val="0"/>
              </a:spcBef>
              <a:spcAft>
                <a:spcPts val="0"/>
              </a:spcAft>
              <a:buClrTx/>
              <a:buSzTx/>
              <a:buFontTx/>
              <a:buNone/>
              <a:tabLst>
                <a:tab pos="2743200" algn="ctr"/>
                <a:tab pos="5486400" algn="r"/>
              </a:tabLst>
              <a:defRPr/>
            </a:pPr>
            <a:r>
              <a:rPr kumimoji="0" lang="en-US" sz="2900" b="0" i="0" u="none" strike="noStrike" kern="1200" cap="none" spc="0" normalizeH="0" baseline="0" noProof="0" dirty="0" smtClean="0">
                <a:ln>
                  <a:noFill/>
                </a:ln>
                <a:solidFill>
                  <a:srgbClr val="FFFFFF"/>
                </a:solidFill>
                <a:effectLst/>
                <a:uLnTx/>
                <a:uFillTx/>
                <a:latin typeface="Copperplate Gothic Bold" pitchFamily="34" charset="0"/>
                <a:ea typeface="Times New Roman"/>
                <a:cs typeface="CopprplGoth Bd BT"/>
              </a:rPr>
              <a:t>Ohio Department of 	Transportation</a:t>
            </a:r>
          </a:p>
        </p:txBody>
      </p:sp>
      <p:sp>
        <p:nvSpPr>
          <p:cNvPr id="6" name="TextBox 5"/>
          <p:cNvSpPr txBox="1"/>
          <p:nvPr/>
        </p:nvSpPr>
        <p:spPr>
          <a:xfrm>
            <a:off x="419100" y="1066800"/>
            <a:ext cx="8420100" cy="338554"/>
          </a:xfrm>
          <a:prstGeom prst="rect">
            <a:avLst/>
          </a:prstGeom>
          <a:noFill/>
        </p:spPr>
        <p:txBody>
          <a:bodyPr wrap="square" rtlCol="0">
            <a:spAutoFit/>
          </a:bodyPr>
          <a:lstStyle/>
          <a:p>
            <a:pPr algn="l">
              <a:tabLst>
                <a:tab pos="8175625" algn="r"/>
              </a:tabLst>
            </a:pPr>
            <a:r>
              <a:rPr lang="en-US" sz="1600" b="0" dirty="0" smtClean="0">
                <a:solidFill>
                  <a:srgbClr val="009969"/>
                </a:solidFill>
                <a:latin typeface="Copperplate Gothic Bold" pitchFamily="34" charset="0"/>
              </a:rPr>
              <a:t>John R. Kasich, Governor 	Jerry</a:t>
            </a:r>
            <a:r>
              <a:rPr lang="en-US" sz="1600" b="0" baseline="0" dirty="0" smtClean="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42528121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Text Placeholder 10"/>
          <p:cNvSpPr>
            <a:spLocks noGrp="1"/>
          </p:cNvSpPr>
          <p:nvPr>
            <p:ph type="body" sz="quarter" idx="11" hasCustomPrompt="1"/>
          </p:nvPr>
        </p:nvSpPr>
        <p:spPr>
          <a:xfrm>
            <a:off x="457200" y="1447800"/>
            <a:ext cx="8229600" cy="609600"/>
          </a:xfrm>
        </p:spPr>
        <p:txBody>
          <a:bodyPr/>
          <a:lstStyle>
            <a:lvl1pPr algn="ctr">
              <a:buNone/>
              <a:defRPr sz="2400" b="1" i="1" u="sng" baseline="0">
                <a:latin typeface="+mn-lt"/>
              </a:defRPr>
            </a:lvl1pPr>
          </a:lstStyle>
          <a:p>
            <a:pPr lvl="0"/>
            <a:r>
              <a:rPr lang="en-US" sz="2400" b="1" i="1" u="sng" dirty="0" smtClean="0">
                <a:latin typeface="+mj-lt"/>
              </a:rPr>
              <a:t>Subtitle</a:t>
            </a:r>
            <a:endParaRPr lang="en-US" dirty="0"/>
          </a:p>
        </p:txBody>
      </p:sp>
      <p:sp>
        <p:nvSpPr>
          <p:cNvPr id="9" name="Rectangle 5"/>
          <p:cNvSpPr>
            <a:spLocks noGrp="1" noChangeArrowheads="1"/>
          </p:cNvSpPr>
          <p:nvPr>
            <p:ph type="ftr" sz="quarter" idx="3"/>
          </p:nvPr>
        </p:nvSpPr>
        <p:spPr>
          <a:xfrm>
            <a:off x="831614" y="6346612"/>
            <a:ext cx="6940786" cy="365760"/>
          </a:xfrm>
          <a:prstGeom prst="rect">
            <a:avLst/>
          </a:prstGeom>
          <a:ln/>
        </p:spPr>
        <p:txBody>
          <a:bodyPr anchor="ctr" anchorCtr="0">
            <a:normAutofit/>
          </a:bodyPr>
          <a:lstStyle>
            <a:lvl1pPr algn="l">
              <a:defRPr sz="1400" b="1" spc="100" baseline="0">
                <a:solidFill>
                  <a:srgbClr val="009969"/>
                </a:solidFill>
                <a:latin typeface="+mn-lt"/>
              </a:defRPr>
            </a:lvl1pPr>
          </a:lstStyle>
          <a:p>
            <a:r>
              <a:rPr lang="en-US" dirty="0" smtClean="0">
                <a:solidFill>
                  <a:prstClr val="black">
                    <a:tint val="75000"/>
                  </a:prstClr>
                </a:solidFill>
              </a:rPr>
              <a:t>TAC Meeting 2015</a:t>
            </a:r>
            <a:endParaRPr lang="en-US" dirty="0">
              <a:solidFill>
                <a:prstClr val="black">
                  <a:tint val="75000"/>
                </a:prstClr>
              </a:solidFill>
            </a:endParaRPr>
          </a:p>
        </p:txBody>
      </p:sp>
    </p:spTree>
    <p:extLst>
      <p:ext uri="{BB962C8B-B14F-4D97-AF65-F5344CB8AC3E}">
        <p14:creationId xmlns:p14="http://schemas.microsoft.com/office/powerpoint/2010/main" val="311518605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41708603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Text Placeholder 10"/>
          <p:cNvSpPr>
            <a:spLocks noGrp="1"/>
          </p:cNvSpPr>
          <p:nvPr>
            <p:ph type="body" sz="quarter" idx="11" hasCustomPrompt="1"/>
          </p:nvPr>
        </p:nvSpPr>
        <p:spPr>
          <a:xfrm>
            <a:off x="457200" y="1447800"/>
            <a:ext cx="83058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6" name="Footer Placeholder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40519471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smtClean="0"/>
              <a:t>Click to edit Master title style</a:t>
            </a:r>
            <a:endParaRPr lang="en-US" dirty="0"/>
          </a:p>
        </p:txBody>
      </p:sp>
      <p:sp>
        <p:nvSpPr>
          <p:cNvPr id="6" name="Footer Placeholder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42303113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idx="1" hasCustomPrompt="1"/>
          </p:nvPr>
        </p:nvSpPr>
        <p:spPr>
          <a:xfrm>
            <a:off x="457200" y="1524000"/>
            <a:ext cx="8153400" cy="44958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endParaRPr lang="en-US" dirty="0" smtClean="0"/>
          </a:p>
          <a:p>
            <a:pPr lvl="2">
              <a:buNone/>
            </a:pPr>
            <a:endParaRPr lang="en-US" dirty="0" smtClean="0"/>
          </a:p>
          <a:p>
            <a:pPr>
              <a:buNone/>
            </a:pPr>
            <a:r>
              <a:rPr lang="en-US" dirty="0" smtClean="0"/>
              <a:t>Column Two</a:t>
            </a:r>
          </a:p>
          <a:p>
            <a:r>
              <a:rPr lang="en-US" dirty="0" smtClean="0"/>
              <a:t>2</a:t>
            </a:r>
            <a:endParaRPr lang="en-US" dirty="0"/>
          </a:p>
        </p:txBody>
      </p:sp>
      <p:sp>
        <p:nvSpPr>
          <p:cNvPr id="5" name="Rectangle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234248476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idx="1" hasCustomPrompt="1"/>
          </p:nvPr>
        </p:nvSpPr>
        <p:spPr>
          <a:xfrm>
            <a:off x="457200" y="2209800"/>
            <a:ext cx="8153400" cy="38100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buNone/>
            </a:pPr>
            <a:endParaRPr lang="en-US" dirty="0" smtClean="0"/>
          </a:p>
          <a:p>
            <a:pPr>
              <a:buNone/>
            </a:pPr>
            <a:r>
              <a:rPr lang="en-US" dirty="0" smtClean="0"/>
              <a:t>Column Two</a:t>
            </a:r>
          </a:p>
          <a:p>
            <a:r>
              <a:rPr lang="en-US" dirty="0" smtClean="0"/>
              <a:t>2</a:t>
            </a:r>
            <a:endParaRPr lang="en-US" dirty="0"/>
          </a:p>
        </p:txBody>
      </p:sp>
      <p:sp>
        <p:nvSpPr>
          <p:cNvPr id="7" name="Text Placeholder 10"/>
          <p:cNvSpPr>
            <a:spLocks noGrp="1"/>
          </p:cNvSpPr>
          <p:nvPr>
            <p:ph type="body" sz="quarter" idx="11" hasCustomPrompt="1"/>
          </p:nvPr>
        </p:nvSpPr>
        <p:spPr>
          <a:xfrm>
            <a:off x="457200" y="1447800"/>
            <a:ext cx="83058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8" name="Rectangle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517785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1771469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528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r>
              <a:rPr lang="en-US" dirty="0"/>
              <a:t>2-</a:t>
            </a:r>
            <a:fld id="{51133802-CE61-4B78-9014-927A36177E1B}" type="slidenum">
              <a:rPr lang="en-US"/>
              <a:pPr>
                <a:defRPr/>
              </a:pPr>
              <a:t>‹#›</a:t>
            </a:fld>
            <a:endParaRPr lang="en-US" dirty="0"/>
          </a:p>
        </p:txBody>
      </p:sp>
    </p:spTree>
    <p:extLst>
      <p:ext uri="{BB962C8B-B14F-4D97-AF65-F5344CB8AC3E}">
        <p14:creationId xmlns:p14="http://schemas.microsoft.com/office/powerpoint/2010/main" val="136002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smtClean="0"/>
              <a:t>Click to edit Master title style</a:t>
            </a:r>
            <a:endParaRPr lang="en-US" dirty="0"/>
          </a:p>
        </p:txBody>
      </p:sp>
      <p:sp>
        <p:nvSpPr>
          <p:cNvPr id="5" name="Rectangle 5"/>
          <p:cNvSpPr>
            <a:spLocks noGrp="1" noChangeArrowheads="1"/>
          </p:cNvSpPr>
          <p:nvPr>
            <p:ph type="ftr" sz="quarter" idx="3"/>
          </p:nvPr>
        </p:nvSpPr>
        <p:spPr>
          <a:xfrm>
            <a:off x="831614" y="6346612"/>
            <a:ext cx="6940786" cy="365760"/>
          </a:xfrm>
          <a:prstGeom prst="rect">
            <a:avLst/>
          </a:prstGeom>
          <a:ln/>
        </p:spPr>
        <p:txBody>
          <a:bodyPr anchor="ctr" anchorCtr="0">
            <a:normAutofit/>
          </a:bodyPr>
          <a:lstStyle>
            <a:lvl1pPr algn="l">
              <a:defRPr sz="1400" b="1" spc="100" baseline="0">
                <a:solidFill>
                  <a:srgbClr val="009969"/>
                </a:solidFill>
                <a:latin typeface="+mn-lt"/>
              </a:defRPr>
            </a:lvl1pPr>
          </a:lstStyle>
          <a:p>
            <a:r>
              <a:rPr lang="en-US" dirty="0" smtClean="0">
                <a:solidFill>
                  <a:prstClr val="black">
                    <a:tint val="75000"/>
                  </a:prstClr>
                </a:solidFill>
              </a:rPr>
              <a:t>TAC Meeting 2015</a:t>
            </a:r>
            <a:endParaRPr lang="en-US" dirty="0">
              <a:solidFill>
                <a:prstClr val="black">
                  <a:tint val="75000"/>
                </a:prstClr>
              </a:solidFill>
            </a:endParaRPr>
          </a:p>
        </p:txBody>
      </p:sp>
    </p:spTree>
    <p:extLst>
      <p:ext uri="{BB962C8B-B14F-4D97-AF65-F5344CB8AC3E}">
        <p14:creationId xmlns:p14="http://schemas.microsoft.com/office/powerpoint/2010/main" val="1227034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idx="1" hasCustomPrompt="1"/>
          </p:nvPr>
        </p:nvSpPr>
        <p:spPr>
          <a:xfrm>
            <a:off x="457200" y="1524000"/>
            <a:ext cx="8153400" cy="44958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endParaRPr lang="en-US" dirty="0" smtClean="0"/>
          </a:p>
          <a:p>
            <a:pPr lvl="2">
              <a:buNone/>
            </a:pPr>
            <a:endParaRPr lang="en-US" dirty="0" smtClean="0"/>
          </a:p>
          <a:p>
            <a:pPr>
              <a:buNone/>
            </a:pPr>
            <a:r>
              <a:rPr lang="en-US" dirty="0" smtClean="0"/>
              <a:t>Column Two</a:t>
            </a:r>
          </a:p>
          <a:p>
            <a:r>
              <a:rPr lang="en-US" dirty="0" smtClean="0"/>
              <a:t>2</a:t>
            </a:r>
            <a:endParaRPr lang="en-US" dirty="0"/>
          </a:p>
        </p:txBody>
      </p:sp>
      <p:sp>
        <p:nvSpPr>
          <p:cNvPr id="7" name="Rectangle 5"/>
          <p:cNvSpPr>
            <a:spLocks noGrp="1" noChangeArrowheads="1"/>
          </p:cNvSpPr>
          <p:nvPr>
            <p:ph type="ftr" sz="quarter" idx="3"/>
          </p:nvPr>
        </p:nvSpPr>
        <p:spPr>
          <a:xfrm>
            <a:off x="831614" y="6346612"/>
            <a:ext cx="6940786" cy="365760"/>
          </a:xfrm>
          <a:prstGeom prst="rect">
            <a:avLst/>
          </a:prstGeom>
          <a:ln/>
        </p:spPr>
        <p:txBody>
          <a:bodyPr anchor="ctr" anchorCtr="0">
            <a:normAutofit/>
          </a:bodyPr>
          <a:lstStyle>
            <a:lvl1pPr algn="l">
              <a:defRPr sz="1400" b="1" spc="100" baseline="0">
                <a:solidFill>
                  <a:srgbClr val="009969"/>
                </a:solidFill>
                <a:latin typeface="+mn-lt"/>
              </a:defRPr>
            </a:lvl1pPr>
          </a:lstStyle>
          <a:p>
            <a:r>
              <a:rPr lang="en-US" dirty="0" smtClean="0">
                <a:solidFill>
                  <a:prstClr val="black">
                    <a:tint val="75000"/>
                  </a:prstClr>
                </a:solidFill>
              </a:rPr>
              <a:t>TAC Meeting 2015</a:t>
            </a:r>
            <a:endParaRPr lang="en-US" dirty="0">
              <a:solidFill>
                <a:prstClr val="black">
                  <a:tint val="75000"/>
                </a:prstClr>
              </a:solidFill>
            </a:endParaRPr>
          </a:p>
        </p:txBody>
      </p:sp>
    </p:spTree>
    <p:extLst>
      <p:ext uri="{BB962C8B-B14F-4D97-AF65-F5344CB8AC3E}">
        <p14:creationId xmlns:p14="http://schemas.microsoft.com/office/powerpoint/2010/main" val="3757622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idx="1" hasCustomPrompt="1"/>
          </p:nvPr>
        </p:nvSpPr>
        <p:spPr>
          <a:xfrm>
            <a:off x="457200" y="2209800"/>
            <a:ext cx="8153400" cy="38100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buNone/>
            </a:pPr>
            <a:endParaRPr lang="en-US" dirty="0" smtClean="0"/>
          </a:p>
          <a:p>
            <a:pPr>
              <a:buNone/>
            </a:pPr>
            <a:r>
              <a:rPr lang="en-US" dirty="0" smtClean="0"/>
              <a:t>Column Two</a:t>
            </a:r>
          </a:p>
          <a:p>
            <a:r>
              <a:rPr lang="en-US" dirty="0" smtClean="0"/>
              <a:t>2</a:t>
            </a:r>
            <a:endParaRPr lang="en-US" dirty="0"/>
          </a:p>
        </p:txBody>
      </p:sp>
      <p:sp>
        <p:nvSpPr>
          <p:cNvPr id="7" name="Text Placeholder 10"/>
          <p:cNvSpPr>
            <a:spLocks noGrp="1"/>
          </p:cNvSpPr>
          <p:nvPr>
            <p:ph type="body" sz="quarter" idx="11" hasCustomPrompt="1"/>
          </p:nvPr>
        </p:nvSpPr>
        <p:spPr>
          <a:xfrm>
            <a:off x="457200" y="1447800"/>
            <a:ext cx="83058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10" name="Rectangle 5"/>
          <p:cNvSpPr>
            <a:spLocks noGrp="1" noChangeArrowheads="1"/>
          </p:cNvSpPr>
          <p:nvPr>
            <p:ph type="ftr" sz="quarter" idx="3"/>
          </p:nvPr>
        </p:nvSpPr>
        <p:spPr>
          <a:xfrm>
            <a:off x="831614" y="6346612"/>
            <a:ext cx="6940786" cy="365760"/>
          </a:xfrm>
          <a:prstGeom prst="rect">
            <a:avLst/>
          </a:prstGeom>
          <a:ln/>
        </p:spPr>
        <p:txBody>
          <a:bodyPr anchor="ctr" anchorCtr="0">
            <a:normAutofit/>
          </a:bodyPr>
          <a:lstStyle>
            <a:lvl1pPr algn="l">
              <a:defRPr sz="1400" b="1" spc="100" baseline="0">
                <a:solidFill>
                  <a:srgbClr val="009969"/>
                </a:solidFill>
                <a:latin typeface="+mn-lt"/>
              </a:defRPr>
            </a:lvl1pPr>
          </a:lstStyle>
          <a:p>
            <a:r>
              <a:rPr lang="en-US" dirty="0" smtClean="0">
                <a:solidFill>
                  <a:prstClr val="black">
                    <a:tint val="75000"/>
                  </a:prstClr>
                </a:solidFill>
              </a:rPr>
              <a:t>TAC Meeting 2015</a:t>
            </a:r>
            <a:endParaRPr lang="en-US" dirty="0">
              <a:solidFill>
                <a:prstClr val="black">
                  <a:tint val="75000"/>
                </a:prstClr>
              </a:solidFill>
            </a:endParaRPr>
          </a:p>
        </p:txBody>
      </p:sp>
    </p:spTree>
    <p:extLst>
      <p:ext uri="{BB962C8B-B14F-4D97-AF65-F5344CB8AC3E}">
        <p14:creationId xmlns:p14="http://schemas.microsoft.com/office/powerpoint/2010/main" val="8096360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a:xfrm>
            <a:off x="831614" y="6346612"/>
            <a:ext cx="6940786" cy="365760"/>
          </a:xfrm>
          <a:prstGeom prst="rect">
            <a:avLst/>
          </a:prstGeom>
          <a:ln/>
        </p:spPr>
        <p:txBody>
          <a:bodyPr anchor="ctr" anchorCtr="0">
            <a:normAutofit/>
          </a:bodyPr>
          <a:lstStyle>
            <a:lvl1pPr algn="l">
              <a:defRPr sz="1400" b="1" spc="100" baseline="0">
                <a:solidFill>
                  <a:srgbClr val="009969"/>
                </a:solidFill>
                <a:latin typeface="+mn-lt"/>
              </a:defRPr>
            </a:lvl1pPr>
          </a:lstStyle>
          <a:p>
            <a:r>
              <a:rPr lang="en-US" dirty="0" smtClean="0">
                <a:solidFill>
                  <a:prstClr val="black">
                    <a:tint val="75000"/>
                  </a:prstClr>
                </a:solidFill>
              </a:rPr>
              <a:t>TAC Meeting 2015</a:t>
            </a:r>
            <a:endParaRPr lang="en-US" dirty="0">
              <a:solidFill>
                <a:prstClr val="black">
                  <a:tint val="75000"/>
                </a:prstClr>
              </a:solidFill>
            </a:endParaRPr>
          </a:p>
        </p:txBody>
      </p:sp>
    </p:spTree>
    <p:extLst>
      <p:ext uri="{BB962C8B-B14F-4D97-AF65-F5344CB8AC3E}">
        <p14:creationId xmlns:p14="http://schemas.microsoft.com/office/powerpoint/2010/main" val="99443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19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2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0827" cy="6857998"/>
          </a:xfrm>
          <a:prstGeom prst="rect">
            <a:avLst/>
          </a:prstGeom>
        </p:spPr>
      </p:pic>
      <p:sp>
        <p:nvSpPr>
          <p:cNvPr id="2" name="Title 1"/>
          <p:cNvSpPr>
            <a:spLocks noGrp="1"/>
          </p:cNvSpPr>
          <p:nvPr>
            <p:ph type="ctrTitle" hasCustomPrompt="1"/>
          </p:nvPr>
        </p:nvSpPr>
        <p:spPr>
          <a:xfrm>
            <a:off x="685800" y="1524000"/>
            <a:ext cx="7772400" cy="4419600"/>
          </a:xfrm>
        </p:spPr>
        <p:txBody>
          <a:bodyPr/>
          <a:lstStyle>
            <a:lvl1pPr>
              <a:defRPr baseline="0">
                <a:solidFill>
                  <a:schemeClr val="tx1"/>
                </a:solidFill>
              </a:defRPr>
            </a:lvl1pPr>
          </a:lstStyle>
          <a:p>
            <a:r>
              <a:rPr lang="en-US" dirty="0" smtClean="0"/>
              <a:t>Title</a:t>
            </a:r>
            <a:br>
              <a:rPr lang="en-US" dirty="0" smtClean="0"/>
            </a:br>
            <a:r>
              <a:rPr lang="en-US" dirty="0" smtClean="0"/>
              <a:t/>
            </a:r>
            <a:br>
              <a:rPr lang="en-US" dirty="0" smtClean="0"/>
            </a:br>
            <a:r>
              <a:rPr lang="en-US" sz="3200" b="0" dirty="0" smtClean="0"/>
              <a:t>First </a:t>
            </a:r>
            <a:r>
              <a:rPr lang="en-US" sz="3200" b="0" dirty="0" err="1" smtClean="0"/>
              <a:t>Lastname</a:t>
            </a:r>
            <a:r>
              <a:rPr lang="en-US" sz="3200" b="0" dirty="0" smtClean="0"/>
              <a:t/>
            </a:r>
            <a:br>
              <a:rPr lang="en-US" sz="3200" b="0" dirty="0" smtClean="0"/>
            </a:br>
            <a:r>
              <a:rPr lang="en-US" sz="3200" b="0" dirty="0" smtClean="0"/>
              <a:t>Title</a:t>
            </a:r>
            <a:br>
              <a:rPr lang="en-US" sz="3200" b="0" dirty="0" smtClean="0"/>
            </a:br>
            <a:r>
              <a:rPr lang="en-US" sz="3200" b="0" dirty="0" smtClean="0"/>
              <a:t>Division, Office</a:t>
            </a:r>
            <a:endParaRPr lang="en-US" dirty="0"/>
          </a:p>
        </p:txBody>
      </p:sp>
      <p:sp>
        <p:nvSpPr>
          <p:cNvPr id="7" name="Subtitle 2"/>
          <p:cNvSpPr>
            <a:spLocks noGrp="1"/>
          </p:cNvSpPr>
          <p:nvPr>
            <p:ph type="subTitle" idx="1" hasCustomPrompt="1"/>
          </p:nvPr>
        </p:nvSpPr>
        <p:spPr>
          <a:xfrm>
            <a:off x="685800" y="6019800"/>
            <a:ext cx="7772400" cy="609600"/>
          </a:xfrm>
        </p:spPr>
        <p:txBody>
          <a:bodyPr rtlCol="0" anchor="ctr" anchorCtr="0">
            <a:normAutofit/>
          </a:bodyPr>
          <a:lstStyle>
            <a:lvl1pPr marL="0" indent="0" algn="ctr">
              <a:spcBef>
                <a:spcPts val="0"/>
              </a:spcBef>
              <a:defRPr sz="2400" baseline="0">
                <a:latin typeface="Georgia" pitchFamily="18" charset="0"/>
              </a:defRPr>
            </a:lvl1pPr>
          </a:lstStyle>
          <a:p>
            <a:pPr fontAlgn="auto">
              <a:spcAft>
                <a:spcPts val="0"/>
              </a:spcAft>
              <a:buFont typeface="Arial" pitchFamily="34" charset="0"/>
              <a:buNone/>
              <a:defRPr/>
            </a:pPr>
            <a:r>
              <a:rPr lang="en-US" dirty="0" smtClean="0"/>
              <a:t>Month 0, 2011</a:t>
            </a:r>
          </a:p>
        </p:txBody>
      </p:sp>
      <p:sp>
        <p:nvSpPr>
          <p:cNvPr id="4" name="TextBox 3"/>
          <p:cNvSpPr txBox="1"/>
          <p:nvPr/>
        </p:nvSpPr>
        <p:spPr>
          <a:xfrm>
            <a:off x="838200" y="457200"/>
            <a:ext cx="8077200" cy="640080"/>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80000"/>
              </a:lnSpc>
              <a:spcBef>
                <a:spcPts val="0"/>
              </a:spcBef>
              <a:spcAft>
                <a:spcPts val="0"/>
              </a:spcAft>
              <a:buClrTx/>
              <a:buSzTx/>
              <a:buFontTx/>
              <a:buNone/>
              <a:tabLst>
                <a:tab pos="2743200" algn="ctr"/>
                <a:tab pos="5486400" algn="r"/>
              </a:tabLst>
              <a:defRPr/>
            </a:pPr>
            <a:r>
              <a:rPr kumimoji="0" lang="en-US" sz="2900" b="0" i="0" u="none" strike="noStrike" kern="1200" cap="none" spc="0" normalizeH="0" baseline="0" noProof="0" dirty="0" smtClean="0">
                <a:ln>
                  <a:noFill/>
                </a:ln>
                <a:solidFill>
                  <a:srgbClr val="FFFFFF"/>
                </a:solidFill>
                <a:effectLst/>
                <a:uLnTx/>
                <a:uFillTx/>
                <a:latin typeface="Copperplate Gothic Bold" pitchFamily="34" charset="0"/>
                <a:ea typeface="Times New Roman"/>
                <a:cs typeface="CopprplGoth Bd BT"/>
              </a:rPr>
              <a:t>Ohio Department of 	Transportation</a:t>
            </a:r>
          </a:p>
        </p:txBody>
      </p:sp>
      <p:sp>
        <p:nvSpPr>
          <p:cNvPr id="6" name="TextBox 5"/>
          <p:cNvSpPr txBox="1"/>
          <p:nvPr/>
        </p:nvSpPr>
        <p:spPr>
          <a:xfrm>
            <a:off x="419100" y="1066800"/>
            <a:ext cx="8420100" cy="338554"/>
          </a:xfrm>
          <a:prstGeom prst="rect">
            <a:avLst/>
          </a:prstGeom>
          <a:noFill/>
        </p:spPr>
        <p:txBody>
          <a:bodyPr wrap="square" rtlCol="0">
            <a:spAutoFit/>
          </a:bodyPr>
          <a:lstStyle/>
          <a:p>
            <a:pPr algn="l">
              <a:tabLst>
                <a:tab pos="8175625" algn="r"/>
              </a:tabLst>
            </a:pPr>
            <a:r>
              <a:rPr lang="en-US" sz="1600" b="0" dirty="0" smtClean="0">
                <a:solidFill>
                  <a:srgbClr val="009969"/>
                </a:solidFill>
                <a:latin typeface="Copperplate Gothic Bold" pitchFamily="34" charset="0"/>
              </a:rPr>
              <a:t>John R. Kasich, Governor 	Jerry</a:t>
            </a:r>
            <a:r>
              <a:rPr lang="en-US" sz="1600" b="0" baseline="0" dirty="0" smtClean="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42561868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gi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gif"/><Relationship Id="rId5" Type="http://schemas.openxmlformats.org/officeDocument/2006/relationships/slideLayout" Target="../slideLayouts/slideLayout25.xml"/><Relationship Id="rId10" Type="http://schemas.openxmlformats.org/officeDocument/2006/relationships/image" Target="../media/image1.emf"/><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gi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8.emf"/><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sp>
        <p:nvSpPr>
          <p:cNvPr id="9" name="Rectangle 8"/>
          <p:cNvSpPr/>
          <p:nvPr/>
        </p:nvSpPr>
        <p:spPr>
          <a:xfrm>
            <a:off x="0" y="6199632"/>
            <a:ext cx="9144000" cy="658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2"/>
          <p:cNvSpPr>
            <a:spLocks noGrp="1" noChangeArrowheads="1"/>
          </p:cNvSpPr>
          <p:nvPr>
            <p:ph type="title"/>
          </p:nvPr>
        </p:nvSpPr>
        <p:spPr bwMode="auto">
          <a:xfrm>
            <a:off x="0" y="0"/>
            <a:ext cx="9144000" cy="1143000"/>
          </a:xfrm>
          <a:prstGeom prst="rect">
            <a:avLst/>
          </a:prstGeom>
          <a:solidFill>
            <a:schemeClr val="bg1"/>
          </a:solidFill>
          <a:ln w="9525">
            <a:noFill/>
            <a:miter lim="800000"/>
            <a:headEnd/>
            <a:tailEnd/>
          </a:ln>
        </p:spPr>
        <p:txBody>
          <a:bodyPr vert="horz" wrap="square" lIns="365760" tIns="182880" rIns="36576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228600" y="6262792"/>
            <a:ext cx="533400" cy="533400"/>
          </a:xfrm>
          <a:prstGeom prst="ellipse">
            <a:avLst/>
          </a:prstGeom>
          <a:solidFill>
            <a:srgbClr val="009969"/>
          </a:solidFill>
          <a:ln w="9525">
            <a:noFill/>
            <a:miter lim="800000"/>
            <a:headEnd/>
            <a:tailEnd/>
          </a:ln>
          <a:effectLst/>
        </p:spPr>
        <p:txBody>
          <a:bodyPr wrap="none" lIns="0" tIns="0" rIns="0" bIns="0" anchor="ctr" anchorCtr="0">
            <a:normAutofit/>
          </a:bodyPr>
          <a:lstStyle/>
          <a:p>
            <a:pPr algn="ctr">
              <a:defRPr/>
            </a:pPr>
            <a:fld id="{E39B0399-9EE4-40D6-92E9-F4A1F2E78343}" type="slidenum">
              <a:rPr lang="en-US" sz="1400" b="1" kern="1200">
                <a:solidFill>
                  <a:schemeClr val="bg1"/>
                </a:solidFill>
                <a:latin typeface="+mn-lt"/>
                <a:ea typeface="+mn-ea"/>
                <a:cs typeface="+mn-cs"/>
              </a:rPr>
              <a:pPr algn="ctr">
                <a:defRPr/>
              </a:pPr>
              <a:t>‹#›</a:t>
            </a:fld>
            <a:endParaRPr lang="en-US" sz="1400" b="1" kern="1200" dirty="0">
              <a:solidFill>
                <a:schemeClr val="bg1"/>
              </a:solidFill>
              <a:latin typeface="+mn-lt"/>
              <a:ea typeface="+mn-ea"/>
              <a:cs typeface="+mn-cs"/>
            </a:endParaRPr>
          </a:p>
        </p:txBody>
      </p:sp>
      <p:sp>
        <p:nvSpPr>
          <p:cNvPr id="7" name="Rectangle 5"/>
          <p:cNvSpPr>
            <a:spLocks noGrp="1" noChangeArrowheads="1"/>
          </p:cNvSpPr>
          <p:nvPr>
            <p:ph type="ftr" sz="quarter" idx="3"/>
          </p:nvPr>
        </p:nvSpPr>
        <p:spPr>
          <a:xfrm>
            <a:off x="831614" y="6346612"/>
            <a:ext cx="6940786" cy="365760"/>
          </a:xfrm>
          <a:prstGeom prst="rect">
            <a:avLst/>
          </a:prstGeom>
          <a:ln/>
        </p:spPr>
        <p:txBody>
          <a:bodyPr anchor="ctr" anchorCtr="0">
            <a:normAutofit/>
          </a:bodyPr>
          <a:lstStyle>
            <a:lvl1pPr algn="l">
              <a:defRPr sz="1400" b="1" spc="100" baseline="0">
                <a:solidFill>
                  <a:srgbClr val="009969"/>
                </a:solidFill>
                <a:latin typeface="+mn-lt"/>
              </a:defRPr>
            </a:lvl1pPr>
          </a:lstStyle>
          <a:p>
            <a:r>
              <a:rPr lang="en-US" dirty="0" smtClean="0">
                <a:solidFill>
                  <a:prstClr val="black">
                    <a:tint val="75000"/>
                  </a:prstClr>
                </a:solidFill>
              </a:rPr>
              <a:t>TAC Meeting 2015</a:t>
            </a:r>
            <a:endParaRPr lang="en-US" dirty="0">
              <a:solidFill>
                <a:prstClr val="black">
                  <a:tint val="75000"/>
                </a:prstClr>
              </a:solidFill>
            </a:endParaRPr>
          </a:p>
        </p:txBody>
      </p:sp>
      <p:pic>
        <p:nvPicPr>
          <p:cNvPr id="2" name="Picture 1"/>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696200" y="5607472"/>
            <a:ext cx="1188720" cy="1188720"/>
          </a:xfrm>
          <a:prstGeom prst="rect">
            <a:avLst/>
          </a:prstGeom>
        </p:spPr>
      </p:pic>
    </p:spTree>
    <p:extLst>
      <p:ext uri="{BB962C8B-B14F-4D97-AF65-F5344CB8AC3E}">
        <p14:creationId xmlns:p14="http://schemas.microsoft.com/office/powerpoint/2010/main" val="5619153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9" r:id="rId10"/>
  </p:sldLayoutIdLst>
  <p:timing>
    <p:tnLst>
      <p:par>
        <p:cTn id="1" dur="indefinite" restart="never" nodeType="tmRoot"/>
      </p:par>
    </p:tnLst>
  </p:timing>
  <p:hf sldNum="0" hdr="0" dt="0"/>
  <p:txStyles>
    <p:title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Tx/>
        <a:buBlip>
          <a:blip r:embed="rId13"/>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FontTx/>
        <a:buBlip>
          <a:blip r:embed="rId13"/>
        </a:buBlip>
        <a:defRPr sz="2800">
          <a:solidFill>
            <a:schemeClr val="bg1"/>
          </a:solidFill>
          <a:latin typeface="+mn-lt"/>
        </a:defRPr>
      </a:lvl2pPr>
      <a:lvl3pPr marL="1143000" indent="-228600" algn="l" rtl="0" eaLnBrk="1" fontAlgn="base" hangingPunct="1">
        <a:spcBef>
          <a:spcPct val="20000"/>
        </a:spcBef>
        <a:spcAft>
          <a:spcPct val="0"/>
        </a:spcAft>
        <a:buFontTx/>
        <a:buBlip>
          <a:blip r:embed="rId13"/>
        </a:buBlip>
        <a:defRPr sz="2400">
          <a:solidFill>
            <a:schemeClr val="bg1"/>
          </a:solidFill>
          <a:latin typeface="+mn-lt"/>
        </a:defRPr>
      </a:lvl3pPr>
      <a:lvl4pPr marL="1600200" indent="-228600" algn="l" rtl="0" eaLnBrk="1" fontAlgn="base" hangingPunct="1">
        <a:spcBef>
          <a:spcPct val="20000"/>
        </a:spcBef>
        <a:spcAft>
          <a:spcPct val="0"/>
        </a:spcAft>
        <a:buFontTx/>
        <a:buBlip>
          <a:blip r:embed="rId13"/>
        </a:buBlip>
        <a:defRPr sz="2000">
          <a:solidFill>
            <a:schemeClr val="bg1"/>
          </a:solidFill>
          <a:latin typeface="+mn-lt"/>
        </a:defRPr>
      </a:lvl4pPr>
      <a:lvl5pPr marL="2057400" indent="-228600" algn="l" rtl="0" eaLnBrk="1" fontAlgn="base" hangingPunct="1">
        <a:spcBef>
          <a:spcPct val="20000"/>
        </a:spcBef>
        <a:spcAft>
          <a:spcPct val="0"/>
        </a:spcAft>
        <a:buFontTx/>
        <a:buBlip>
          <a:blip r:embed="rId13"/>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3466" y="6179131"/>
            <a:ext cx="8577067" cy="519536"/>
          </a:xfrm>
          <a:prstGeom prst="rect">
            <a:avLst/>
          </a:prstGeom>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8077200" y="6219825"/>
            <a:ext cx="609600" cy="381000"/>
          </a:xfrm>
          <a:prstGeom prst="rect">
            <a:avLst/>
          </a:prstGeom>
          <a:noFill/>
          <a:ln w="9525">
            <a:noFill/>
            <a:miter lim="800000"/>
            <a:headEnd/>
            <a:tailEnd/>
          </a:ln>
          <a:effectLst/>
        </p:spPr>
        <p:txBody>
          <a:bodyPr wrap="none" lIns="0" tIns="0" rIns="0" bIns="0" anchor="ctr" anchorCtr="0">
            <a:normAutofit/>
          </a:bodyPr>
          <a:lstStyle/>
          <a:p>
            <a:pPr algn="ctr">
              <a:defRPr/>
            </a:pPr>
            <a:fld id="{E39B0399-9EE4-40D6-92E9-F4A1F2E78343}" type="slidenum">
              <a:rPr lang="en-US" b="1">
                <a:solidFill>
                  <a:srgbClr val="009969"/>
                </a:solidFill>
                <a:latin typeface="Georgia" pitchFamily="18" charset="0"/>
              </a:rPr>
              <a:pPr algn="ctr">
                <a:defRPr/>
              </a:pPr>
              <a:t>‹#›</a:t>
            </a:fld>
            <a:endParaRPr lang="en-US" b="1" dirty="0">
              <a:solidFill>
                <a:srgbClr val="009969"/>
              </a:solidFill>
              <a:latin typeface="Georgia" pitchFamily="18" charset="0"/>
            </a:endParaRPr>
          </a:p>
        </p:txBody>
      </p:sp>
      <p:sp>
        <p:nvSpPr>
          <p:cNvPr id="7" name="Rectangle 5"/>
          <p:cNvSpPr>
            <a:spLocks noGrp="1" noChangeArrowheads="1"/>
          </p:cNvSpPr>
          <p:nvPr>
            <p:ph type="ftr" sz="quarter" idx="3"/>
          </p:nvPr>
        </p:nvSpPr>
        <p:spPr>
          <a:xfrm>
            <a:off x="838200" y="6248399"/>
            <a:ext cx="7162800" cy="381000"/>
          </a:xfrm>
          <a:prstGeom prst="rect">
            <a:avLst/>
          </a:prstGeom>
          <a:ln/>
        </p:spPr>
        <p:txBody>
          <a:bodyPr tIns="0" bIns="0"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6035000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dt="0"/>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342900" indent="-342900" algn="l" rtl="0" eaLnBrk="1" fontAlgn="base" hangingPunct="1">
        <a:spcBef>
          <a:spcPct val="20000"/>
        </a:spcBef>
        <a:spcAft>
          <a:spcPct val="0"/>
        </a:spcAft>
        <a:buFontTx/>
        <a:buBlip>
          <a:blip r:embed="rId13"/>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FontTx/>
        <a:buBlip>
          <a:blip r:embed="rId13"/>
        </a:buBlip>
        <a:defRPr sz="2800">
          <a:solidFill>
            <a:schemeClr val="bg1"/>
          </a:solidFill>
          <a:latin typeface="+mn-lt"/>
        </a:defRPr>
      </a:lvl2pPr>
      <a:lvl3pPr marL="1143000" indent="-228600" algn="l" rtl="0" eaLnBrk="1" fontAlgn="base" hangingPunct="1">
        <a:spcBef>
          <a:spcPct val="20000"/>
        </a:spcBef>
        <a:spcAft>
          <a:spcPct val="0"/>
        </a:spcAft>
        <a:buFontTx/>
        <a:buBlip>
          <a:blip r:embed="rId13"/>
        </a:buBlip>
        <a:defRPr sz="2400">
          <a:solidFill>
            <a:schemeClr val="bg1"/>
          </a:solidFill>
          <a:latin typeface="+mn-lt"/>
        </a:defRPr>
      </a:lvl3pPr>
      <a:lvl4pPr marL="1600200" indent="-228600" algn="l" rtl="0" eaLnBrk="1" fontAlgn="base" hangingPunct="1">
        <a:spcBef>
          <a:spcPct val="20000"/>
        </a:spcBef>
        <a:spcAft>
          <a:spcPct val="0"/>
        </a:spcAft>
        <a:buFontTx/>
        <a:buBlip>
          <a:blip r:embed="rId13"/>
        </a:buBlip>
        <a:defRPr sz="2000">
          <a:solidFill>
            <a:schemeClr val="bg1"/>
          </a:solidFill>
          <a:latin typeface="+mn-lt"/>
        </a:defRPr>
      </a:lvl4pPr>
      <a:lvl5pPr marL="2057400" indent="-228600" algn="l" rtl="0" eaLnBrk="1" fontAlgn="base" hangingPunct="1">
        <a:spcBef>
          <a:spcPct val="20000"/>
        </a:spcBef>
        <a:spcAft>
          <a:spcPct val="0"/>
        </a:spcAft>
        <a:buFontTx/>
        <a:buBlip>
          <a:blip r:embed="rId13"/>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sp>
        <p:nvSpPr>
          <p:cNvPr id="3" name="Rectangle 2"/>
          <p:cNvSpPr/>
          <p:nvPr/>
        </p:nvSpPr>
        <p:spPr>
          <a:xfrm>
            <a:off x="0" y="6254496"/>
            <a:ext cx="9144000" cy="502920"/>
          </a:xfrm>
          <a:prstGeom prst="rect">
            <a:avLst/>
          </a:prstGeom>
          <a:solidFill>
            <a:schemeClr val="bg1"/>
          </a:solidFill>
          <a:ln w="63500" cmpd="dbl">
            <a:solidFill>
              <a:srgbClr val="009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2"/>
          <p:cNvSpPr>
            <a:spLocks noGrp="1" noChangeArrowheads="1"/>
          </p:cNvSpPr>
          <p:nvPr>
            <p:ph type="title"/>
          </p:nvPr>
        </p:nvSpPr>
        <p:spPr bwMode="auto">
          <a:xfrm>
            <a:off x="457200" y="274638"/>
            <a:ext cx="8229600" cy="1143000"/>
          </a:xfrm>
          <a:prstGeom prst="rect">
            <a:avLst/>
          </a:prstGeom>
          <a:noFill/>
          <a:ln w="63500" cmpd="thinThick">
            <a:solidFill>
              <a:schemeClr val="bg1"/>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8229600" y="6324600"/>
            <a:ext cx="457200" cy="365760"/>
          </a:xfrm>
          <a:prstGeom prst="rect">
            <a:avLst/>
          </a:prstGeom>
          <a:noFill/>
          <a:ln w="9525">
            <a:noFill/>
            <a:miter lim="800000"/>
            <a:headEnd/>
            <a:tailEnd/>
          </a:ln>
          <a:effectLst/>
        </p:spPr>
        <p:txBody>
          <a:bodyPr anchor="ctr" anchorCtr="0"/>
          <a:lstStyle/>
          <a:p>
            <a:pPr algn="ctr">
              <a:defRPr/>
            </a:pPr>
            <a:fld id="{E39B0399-9EE4-40D6-92E9-F4A1F2E78343}" type="slidenum">
              <a:rPr lang="en-US" sz="1400" b="0">
                <a:solidFill>
                  <a:srgbClr val="009969"/>
                </a:solidFill>
                <a:latin typeface="Copperplate Gothic Bold" pitchFamily="34" charset="0"/>
              </a:rPr>
              <a:pPr algn="ctr">
                <a:defRPr/>
              </a:pPr>
              <a:t>‹#›</a:t>
            </a:fld>
            <a:endParaRPr lang="en-US" sz="1400" b="0" dirty="0">
              <a:solidFill>
                <a:srgbClr val="009969"/>
              </a:solidFill>
              <a:latin typeface="Copperplate Gothic Bold" pitchFamily="34" charset="0"/>
            </a:endParaRPr>
          </a:p>
        </p:txBody>
      </p:sp>
      <p:sp>
        <p:nvSpPr>
          <p:cNvPr id="7" name="Rectangle 5"/>
          <p:cNvSpPr>
            <a:spLocks noGrp="1" noChangeArrowheads="1"/>
          </p:cNvSpPr>
          <p:nvPr>
            <p:ph type="ftr" sz="quarter" idx="3"/>
          </p:nvPr>
        </p:nvSpPr>
        <p:spPr>
          <a:xfrm>
            <a:off x="853440" y="6324600"/>
            <a:ext cx="737616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smtClean="0"/>
              <a:t>TAC Meeting 2015</a:t>
            </a:r>
            <a:endParaRPr lang="en-US" dirty="0"/>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614" y="6301740"/>
            <a:ext cx="411480" cy="411480"/>
          </a:xfrm>
          <a:prstGeom prst="rect">
            <a:avLst/>
          </a:prstGeom>
        </p:spPr>
      </p:pic>
    </p:spTree>
    <p:extLst>
      <p:ext uri="{BB962C8B-B14F-4D97-AF65-F5344CB8AC3E}">
        <p14:creationId xmlns:p14="http://schemas.microsoft.com/office/powerpoint/2010/main" val="34046613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timing>
    <p:tnLst>
      <p:par>
        <p:cTn id="1" dur="indefinite" restart="never" nodeType="tmRoot"/>
      </p:par>
    </p:tnLst>
  </p:timing>
  <p:hf sldNum="0" hdr="0" dt="0"/>
  <p:txStyles>
    <p:titleStyle>
      <a:lvl1pPr algn="ctr" rtl="0" eaLnBrk="1" fontAlgn="base" hangingPunct="1">
        <a:spcBef>
          <a:spcPct val="0"/>
        </a:spcBef>
        <a:spcAft>
          <a:spcPct val="0"/>
        </a:spcAft>
        <a:defRPr sz="3400" b="0">
          <a:ln>
            <a:noFill/>
          </a:ln>
          <a:solidFill>
            <a:schemeClr val="bg1"/>
          </a:solidFill>
          <a:latin typeface="Copperplate Gothic Bold"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Tx/>
        <a:buBlip>
          <a:blip r:embed="rId11"/>
        </a:buBlip>
        <a:defRPr sz="3200" b="0">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11"/>
        </a:buBlip>
        <a:defRPr sz="2800">
          <a:solidFill>
            <a:schemeClr val="bg1"/>
          </a:solidFill>
          <a:latin typeface="+mn-lt"/>
        </a:defRPr>
      </a:lvl2pPr>
      <a:lvl3pPr marL="1143000" indent="-228600" algn="l" rtl="0" eaLnBrk="1" fontAlgn="base" hangingPunct="1">
        <a:spcBef>
          <a:spcPct val="20000"/>
        </a:spcBef>
        <a:spcAft>
          <a:spcPct val="0"/>
        </a:spcAft>
        <a:buFontTx/>
        <a:buBlip>
          <a:blip r:embed="rId11"/>
        </a:buBlip>
        <a:defRPr sz="2400">
          <a:solidFill>
            <a:schemeClr val="bg1"/>
          </a:solidFill>
          <a:latin typeface="+mn-lt"/>
        </a:defRPr>
      </a:lvl3pPr>
      <a:lvl4pPr marL="1600200" indent="-228600" algn="l" rtl="0" eaLnBrk="1" fontAlgn="base" hangingPunct="1">
        <a:spcBef>
          <a:spcPct val="20000"/>
        </a:spcBef>
        <a:spcAft>
          <a:spcPct val="0"/>
        </a:spcAft>
        <a:buFontTx/>
        <a:buBlip>
          <a:blip r:embed="rId11"/>
        </a:buBlip>
        <a:defRPr sz="2000">
          <a:solidFill>
            <a:schemeClr val="bg1"/>
          </a:solidFill>
          <a:latin typeface="+mn-lt"/>
        </a:defRPr>
      </a:lvl4pPr>
      <a:lvl5pPr marL="2057400" indent="-228600" algn="l" rtl="0" eaLnBrk="1" fontAlgn="base" hangingPunct="1">
        <a:spcBef>
          <a:spcPct val="20000"/>
        </a:spcBef>
        <a:spcAft>
          <a:spcPct val="0"/>
        </a:spcAft>
        <a:buFontTx/>
        <a:buBlip>
          <a:blip r:embed="rId11"/>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3464" y="6179131"/>
            <a:ext cx="8577072" cy="519536"/>
          </a:xfrm>
          <a:prstGeom prst="rect">
            <a:avLst/>
          </a:prstGeom>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8077200" y="6248399"/>
            <a:ext cx="609600" cy="381000"/>
          </a:xfrm>
          <a:prstGeom prst="rect">
            <a:avLst/>
          </a:prstGeom>
          <a:noFill/>
          <a:ln w="9525">
            <a:noFill/>
            <a:miter lim="800000"/>
            <a:headEnd/>
            <a:tailEnd/>
          </a:ln>
          <a:effectLst/>
        </p:spPr>
        <p:txBody>
          <a:bodyPr tIns="0" bIns="0" anchor="ctr" anchorCtr="0"/>
          <a:lstStyle/>
          <a:p>
            <a:pPr algn="ctr">
              <a:defRPr/>
            </a:pPr>
            <a:fld id="{E39B0399-9EE4-40D6-92E9-F4A1F2E78343}" type="slidenum">
              <a:rPr lang="en-US" b="1">
                <a:solidFill>
                  <a:srgbClr val="009969"/>
                </a:solidFill>
                <a:latin typeface="Georgia" pitchFamily="18" charset="0"/>
              </a:rPr>
              <a:pPr algn="ctr">
                <a:defRPr/>
              </a:pPr>
              <a:t>‹#›</a:t>
            </a:fld>
            <a:endParaRPr lang="en-US" b="1" dirty="0">
              <a:solidFill>
                <a:srgbClr val="009969"/>
              </a:solidFill>
              <a:latin typeface="Georgia" pitchFamily="18" charset="0"/>
            </a:endParaRPr>
          </a:p>
        </p:txBody>
      </p:sp>
      <p:sp>
        <p:nvSpPr>
          <p:cNvPr id="7" name="Rectangle 5"/>
          <p:cNvSpPr>
            <a:spLocks noGrp="1" noChangeArrowheads="1"/>
          </p:cNvSpPr>
          <p:nvPr>
            <p:ph type="ftr" sz="quarter" idx="3"/>
          </p:nvPr>
        </p:nvSpPr>
        <p:spPr>
          <a:xfrm>
            <a:off x="838200" y="6248399"/>
            <a:ext cx="7162800" cy="381000"/>
          </a:xfrm>
          <a:prstGeom prst="rect">
            <a:avLst/>
          </a:prstGeom>
          <a:ln/>
        </p:spPr>
        <p:txBody>
          <a:bodyPr anchor="ctr" anchorCtr="0">
            <a:normAutofit/>
          </a:bodyPr>
          <a:lstStyle>
            <a:lvl1pPr algn="ctr">
              <a:defRPr>
                <a:latin typeface="+mj-lt"/>
              </a:defRPr>
            </a:lvl1pPr>
          </a:lstStyle>
          <a:p>
            <a:pPr>
              <a:defRPr/>
            </a:pPr>
            <a:r>
              <a:rPr lang="en-US" dirty="0" smtClean="0">
                <a:solidFill>
                  <a:srgbClr val="000000"/>
                </a:solidFill>
              </a:rPr>
              <a:t>TAC Meeting 2015</a:t>
            </a:r>
            <a:endParaRPr lang="en-US" sz="1200" dirty="0">
              <a:solidFill>
                <a:srgbClr val="000000"/>
              </a:solidFill>
            </a:endParaRPr>
          </a:p>
        </p:txBody>
      </p:sp>
    </p:spTree>
    <p:extLst>
      <p:ext uri="{BB962C8B-B14F-4D97-AF65-F5344CB8AC3E}">
        <p14:creationId xmlns:p14="http://schemas.microsoft.com/office/powerpoint/2010/main" val="60397255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hf sldNum="0" hdr="0" dt="0"/>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0" indent="0" algn="l" rtl="0" eaLnBrk="1" fontAlgn="base" hangingPunct="1">
        <a:spcBef>
          <a:spcPct val="20000"/>
        </a:spcBef>
        <a:spcAft>
          <a:spcPct val="0"/>
        </a:spcAft>
        <a:buFontTx/>
        <a:buNone/>
        <a:defRPr sz="3200" b="1">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12"/>
        </a:buBlip>
        <a:defRPr sz="2800">
          <a:solidFill>
            <a:schemeClr val="bg1"/>
          </a:solidFill>
          <a:latin typeface="+mj-lt"/>
        </a:defRPr>
      </a:lvl2pPr>
      <a:lvl3pPr marL="1143000" indent="-228600" algn="l" rtl="0" eaLnBrk="1" fontAlgn="base" hangingPunct="1">
        <a:spcBef>
          <a:spcPct val="20000"/>
        </a:spcBef>
        <a:spcAft>
          <a:spcPct val="0"/>
        </a:spcAft>
        <a:buFontTx/>
        <a:buBlip>
          <a:blip r:embed="rId12"/>
        </a:buBlip>
        <a:defRPr sz="2400">
          <a:solidFill>
            <a:schemeClr val="bg1"/>
          </a:solidFill>
          <a:latin typeface="+mj-lt"/>
        </a:defRPr>
      </a:lvl3pPr>
      <a:lvl4pPr marL="1600200" indent="-228600" algn="l" rtl="0" eaLnBrk="1" fontAlgn="base" hangingPunct="1">
        <a:spcBef>
          <a:spcPct val="20000"/>
        </a:spcBef>
        <a:spcAft>
          <a:spcPct val="0"/>
        </a:spcAft>
        <a:buFontTx/>
        <a:buBlip>
          <a:blip r:embed="rId12"/>
        </a:buBlip>
        <a:defRPr sz="2000">
          <a:solidFill>
            <a:schemeClr val="bg1"/>
          </a:solidFill>
          <a:latin typeface="+mj-lt"/>
        </a:defRPr>
      </a:lvl4pPr>
      <a:lvl5pPr marL="2057400" indent="-228600" algn="l" rtl="0" eaLnBrk="1" fontAlgn="base" hangingPunct="1">
        <a:spcBef>
          <a:spcPct val="20000"/>
        </a:spcBef>
        <a:spcAft>
          <a:spcPct val="0"/>
        </a:spcAft>
        <a:buFontTx/>
        <a:buBlip>
          <a:blip r:embed="rId12"/>
        </a:buBlip>
        <a:defRPr sz="2000">
          <a:solidFill>
            <a:schemeClr val="bg1"/>
          </a:solidFill>
          <a:latin typeface="+mj-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57800" y="1154516"/>
            <a:ext cx="3419475" cy="436040"/>
          </a:xfrm>
          <a:prstGeom prst="rect">
            <a:avLst/>
          </a:prstGeom>
        </p:spPr>
      </p:pic>
      <p:pic>
        <p:nvPicPr>
          <p:cNvPr id="2" name="Picture 1"/>
          <p:cNvPicPr>
            <a:picLocks noChangeAspect="1"/>
          </p:cNvPicPr>
          <p:nvPr/>
        </p:nvPicPr>
        <p:blipFill>
          <a:blip r:embed="rId3"/>
          <a:stretch>
            <a:fillRect/>
          </a:stretch>
        </p:blipFill>
        <p:spPr>
          <a:xfrm>
            <a:off x="333551" y="1122603"/>
            <a:ext cx="3419475" cy="436040"/>
          </a:xfrm>
          <a:prstGeom prst="rect">
            <a:avLst/>
          </a:prstGeom>
        </p:spPr>
      </p:pic>
      <p:sp>
        <p:nvSpPr>
          <p:cNvPr id="573449" name="Rectangle 1033"/>
          <p:cNvSpPr>
            <a:spLocks noChangeArrowheads="1"/>
          </p:cNvSpPr>
          <p:nvPr/>
        </p:nvSpPr>
        <p:spPr bwMode="auto">
          <a:xfrm>
            <a:off x="146825" y="1372536"/>
            <a:ext cx="8768574" cy="2875239"/>
          </a:xfrm>
          <a:prstGeom prst="rect">
            <a:avLst/>
          </a:prstGeom>
          <a:solidFill>
            <a:schemeClr val="bg1"/>
          </a:solidFill>
          <a:ln w="9525">
            <a:noFill/>
            <a:miter lim="800000"/>
            <a:headEnd/>
            <a:tailEnd/>
          </a:ln>
          <a:effectLst/>
        </p:spPr>
        <p:txBody>
          <a:bodyPr anchor="b"/>
          <a:lstStyle/>
          <a:p>
            <a:pPr algn="ctr">
              <a:lnSpc>
                <a:spcPct val="90000"/>
              </a:lnSpc>
            </a:pPr>
            <a:endParaRPr lang="en-US" sz="3800" dirty="0" smtClean="0">
              <a:solidFill>
                <a:srgbClr val="009967"/>
              </a:solidFill>
              <a:latin typeface="Arial Black" pitchFamily="34" charset="0"/>
            </a:endParaRPr>
          </a:p>
          <a:p>
            <a:pPr algn="ctr">
              <a:lnSpc>
                <a:spcPct val="90000"/>
              </a:lnSpc>
            </a:pPr>
            <a:endParaRPr lang="en-US" sz="3800" dirty="0">
              <a:solidFill>
                <a:srgbClr val="009967"/>
              </a:solidFill>
              <a:latin typeface="Arial Black" pitchFamily="34" charset="0"/>
            </a:endParaRPr>
          </a:p>
          <a:p>
            <a:pPr algn="ctr">
              <a:lnSpc>
                <a:spcPct val="90000"/>
              </a:lnSpc>
            </a:pPr>
            <a:endParaRPr lang="en-US" sz="3800" dirty="0" smtClean="0">
              <a:solidFill>
                <a:srgbClr val="009967"/>
              </a:solidFill>
              <a:latin typeface="Arial Black" pitchFamily="34" charset="0"/>
            </a:endParaRPr>
          </a:p>
          <a:p>
            <a:pPr algn="ctr">
              <a:lnSpc>
                <a:spcPct val="90000"/>
              </a:lnSpc>
            </a:pPr>
            <a:endParaRPr lang="en-US" sz="3800" dirty="0">
              <a:solidFill>
                <a:srgbClr val="009967"/>
              </a:solidFill>
              <a:latin typeface="Arial Black" pitchFamily="34" charset="0"/>
            </a:endParaRPr>
          </a:p>
          <a:p>
            <a:pPr algn="ctr">
              <a:lnSpc>
                <a:spcPct val="90000"/>
              </a:lnSpc>
            </a:pPr>
            <a:endParaRPr lang="en-US" sz="3800" dirty="0" smtClean="0">
              <a:solidFill>
                <a:srgbClr val="009967"/>
              </a:solidFill>
              <a:latin typeface="Arial Black" pitchFamily="34" charset="0"/>
            </a:endParaRPr>
          </a:p>
          <a:p>
            <a:pPr algn="ctr">
              <a:lnSpc>
                <a:spcPct val="90000"/>
              </a:lnSpc>
            </a:pPr>
            <a:r>
              <a:rPr lang="en-US" sz="3800" dirty="0" smtClean="0">
                <a:solidFill>
                  <a:srgbClr val="009967"/>
                </a:solidFill>
                <a:latin typeface="Arial Black" pitchFamily="34" charset="0"/>
              </a:rPr>
              <a:t>Using CMF’s in Benefit/Cost Analysis and Project Prioritization</a:t>
            </a:r>
          </a:p>
          <a:p>
            <a:pPr algn="ctr">
              <a:lnSpc>
                <a:spcPct val="90000"/>
              </a:lnSpc>
            </a:pPr>
            <a:endParaRPr lang="en-US" sz="3800" dirty="0" smtClean="0">
              <a:solidFill>
                <a:srgbClr val="009967"/>
              </a:solidFill>
              <a:latin typeface="Arial Black" pitchFamily="34" charset="0"/>
            </a:endParaRPr>
          </a:p>
          <a:p>
            <a:pPr algn="ctr">
              <a:lnSpc>
                <a:spcPct val="90000"/>
              </a:lnSpc>
            </a:pPr>
            <a:endParaRPr lang="en-US" sz="3200" dirty="0" smtClean="0">
              <a:solidFill>
                <a:srgbClr val="000000"/>
              </a:solidFill>
              <a:latin typeface="Arial Black" pitchFamily="34" charset="0"/>
            </a:endParaRPr>
          </a:p>
        </p:txBody>
      </p:sp>
      <p:sp>
        <p:nvSpPr>
          <p:cNvPr id="9" name="Rectangle 1033"/>
          <p:cNvSpPr>
            <a:spLocks noChangeArrowheads="1"/>
          </p:cNvSpPr>
          <p:nvPr/>
        </p:nvSpPr>
        <p:spPr bwMode="auto">
          <a:xfrm>
            <a:off x="304800" y="5638800"/>
            <a:ext cx="8610599" cy="914400"/>
          </a:xfrm>
          <a:prstGeom prst="rect">
            <a:avLst/>
          </a:prstGeom>
          <a:noFill/>
          <a:ln w="9525">
            <a:noFill/>
            <a:miter lim="800000"/>
            <a:headEnd/>
            <a:tailEnd/>
          </a:ln>
          <a:effectLst/>
        </p:spPr>
        <p:txBody>
          <a:bodyPr anchor="b"/>
          <a:lstStyle/>
          <a:p>
            <a:pPr algn="ctr">
              <a:lnSpc>
                <a:spcPct val="90000"/>
              </a:lnSpc>
              <a:spcBef>
                <a:spcPct val="0"/>
              </a:spcBef>
            </a:pPr>
            <a:r>
              <a:rPr lang="en-US" sz="2800" dirty="0" smtClean="0">
                <a:solidFill>
                  <a:schemeClr val="bg1"/>
                </a:solidFill>
                <a:latin typeface="Arial" pitchFamily="34" charset="0"/>
                <a:cs typeface="Arial" pitchFamily="34" charset="0"/>
              </a:rPr>
              <a:t>December 8, 2015</a:t>
            </a:r>
            <a:endParaRPr lang="en-US" sz="2800" dirty="0">
              <a:solidFill>
                <a:schemeClr val="bg1"/>
              </a:solidFill>
              <a:latin typeface="Arial" pitchFamily="34" charset="0"/>
              <a:cs typeface="Arial" pitchFamily="34" charset="0"/>
            </a:endParaRPr>
          </a:p>
        </p:txBody>
      </p:sp>
      <p:sp>
        <p:nvSpPr>
          <p:cNvPr id="6" name="Rectangle 1033"/>
          <p:cNvSpPr>
            <a:spLocks noChangeArrowheads="1"/>
          </p:cNvSpPr>
          <p:nvPr/>
        </p:nvSpPr>
        <p:spPr bwMode="auto">
          <a:xfrm>
            <a:off x="5050465" y="4415171"/>
            <a:ext cx="3706959" cy="1251326"/>
          </a:xfrm>
          <a:prstGeom prst="rect">
            <a:avLst/>
          </a:prstGeom>
          <a:solidFill>
            <a:schemeClr val="bg1"/>
          </a:solidFill>
          <a:ln w="9525">
            <a:noFill/>
            <a:miter lim="800000"/>
            <a:headEnd/>
            <a:tailEnd/>
          </a:ln>
          <a:effectLst/>
        </p:spPr>
        <p:txBody>
          <a:bodyPr anchor="b"/>
          <a:lstStyle/>
          <a:p>
            <a:pPr algn="r">
              <a:lnSpc>
                <a:spcPct val="90000"/>
              </a:lnSpc>
            </a:pPr>
            <a:r>
              <a:rPr lang="en-US" sz="2400" dirty="0">
                <a:solidFill>
                  <a:srgbClr val="000000"/>
                </a:solidFill>
                <a:latin typeface="Arial Black" pitchFamily="34" charset="0"/>
              </a:rPr>
              <a:t>Presented by</a:t>
            </a:r>
          </a:p>
          <a:p>
            <a:pPr algn="r">
              <a:lnSpc>
                <a:spcPct val="90000"/>
              </a:lnSpc>
            </a:pPr>
            <a:r>
              <a:rPr lang="en-US" sz="2400" dirty="0">
                <a:solidFill>
                  <a:srgbClr val="000000"/>
                </a:solidFill>
                <a:latin typeface="Arial Black" pitchFamily="34" charset="0"/>
              </a:rPr>
              <a:t>Michael McNeill, P.E.</a:t>
            </a:r>
          </a:p>
          <a:p>
            <a:pPr algn="r">
              <a:lnSpc>
                <a:spcPct val="90000"/>
              </a:lnSpc>
            </a:pPr>
            <a:r>
              <a:rPr lang="en-US" sz="2400" dirty="0" smtClean="0">
                <a:solidFill>
                  <a:srgbClr val="000000"/>
                </a:solidFill>
              </a:rPr>
              <a:t>ODOT Safety Program</a:t>
            </a:r>
            <a:endParaRPr lang="en-US" sz="2800" dirty="0">
              <a:solidFill>
                <a:srgbClr val="000000"/>
              </a:solidFill>
            </a:endParaRPr>
          </a:p>
        </p:txBody>
      </p:sp>
      <p:pic>
        <p:nvPicPr>
          <p:cNvPr id="3" name="Picture 2"/>
          <p:cNvPicPr>
            <a:picLocks noChangeAspect="1"/>
          </p:cNvPicPr>
          <p:nvPr/>
        </p:nvPicPr>
        <p:blipFill>
          <a:blip r:embed="rId4"/>
          <a:stretch>
            <a:fillRect/>
          </a:stretch>
        </p:blipFill>
        <p:spPr>
          <a:xfrm rot="20665337">
            <a:off x="378180" y="4342646"/>
            <a:ext cx="2828925" cy="933450"/>
          </a:xfrm>
          <a:prstGeom prst="rect">
            <a:avLst/>
          </a:prstGeom>
        </p:spPr>
      </p:pic>
      <p:pic>
        <p:nvPicPr>
          <p:cNvPr id="4" name="Picture 3"/>
          <p:cNvPicPr>
            <a:picLocks noChangeAspect="1"/>
          </p:cNvPicPr>
          <p:nvPr/>
        </p:nvPicPr>
        <p:blipFill>
          <a:blip r:embed="rId5"/>
          <a:stretch>
            <a:fillRect/>
          </a:stretch>
        </p:blipFill>
        <p:spPr>
          <a:xfrm>
            <a:off x="6316625" y="3397003"/>
            <a:ext cx="2209800" cy="847725"/>
          </a:xfrm>
          <a:prstGeom prst="rect">
            <a:avLst/>
          </a:prstGeom>
        </p:spPr>
      </p:pic>
      <p:pic>
        <p:nvPicPr>
          <p:cNvPr id="5" name="Picture 4"/>
          <p:cNvPicPr>
            <a:picLocks noChangeAspect="1"/>
          </p:cNvPicPr>
          <p:nvPr/>
        </p:nvPicPr>
        <p:blipFill>
          <a:blip r:embed="rId6"/>
          <a:stretch>
            <a:fillRect/>
          </a:stretch>
        </p:blipFill>
        <p:spPr>
          <a:xfrm>
            <a:off x="3628062" y="3604885"/>
            <a:ext cx="2190750" cy="904875"/>
          </a:xfrm>
          <a:prstGeom prst="rect">
            <a:avLst/>
          </a:prstGeom>
        </p:spPr>
      </p:pic>
    </p:spTree>
    <p:extLst>
      <p:ext uri="{BB962C8B-B14F-4D97-AF65-F5344CB8AC3E}">
        <p14:creationId xmlns:p14="http://schemas.microsoft.com/office/powerpoint/2010/main" val="3398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53" y="1307709"/>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Tab dedicated to CMF selection</a:t>
            </a:r>
            <a:endParaRPr lang="en-US" sz="2200" b="1" dirty="0">
              <a:solidFill>
                <a:prstClr val="black"/>
              </a:solidFill>
              <a:latin typeface="Arial" charset="0"/>
              <a:cs typeface="Arial" charset="0"/>
            </a:endParaRP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802" y="1836530"/>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5"/>
          <p:cNvSpPr txBox="1">
            <a:spLocks/>
          </p:cNvSpPr>
          <p:nvPr/>
        </p:nvSpPr>
        <p:spPr bwMode="auto">
          <a:xfrm>
            <a:off x="0" y="0"/>
            <a:ext cx="9144000" cy="1143000"/>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CMF Table in ECAT</a:t>
            </a:r>
          </a:p>
        </p:txBody>
      </p:sp>
      <p:pic>
        <p:nvPicPr>
          <p:cNvPr id="8" name="Picture 7"/>
          <p:cNvPicPr>
            <a:picLocks noChangeAspect="1"/>
          </p:cNvPicPr>
          <p:nvPr/>
        </p:nvPicPr>
        <p:blipFill>
          <a:blip r:embed="rId4"/>
          <a:stretch>
            <a:fillRect/>
          </a:stretch>
        </p:blipFill>
        <p:spPr>
          <a:xfrm>
            <a:off x="7033742" y="195472"/>
            <a:ext cx="1923742" cy="794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718952" y="1758404"/>
            <a:ext cx="8039618" cy="769441"/>
          </a:xfrm>
          <a:prstGeom prst="rect">
            <a:avLst/>
          </a:prstGeom>
          <a:noFill/>
        </p:spPr>
        <p:txBody>
          <a:bodyPr wrap="square" rtlCol="0">
            <a:spAutoFit/>
          </a:bodyPr>
          <a:lstStyle/>
          <a:p>
            <a:r>
              <a:rPr lang="en-US" sz="2200" dirty="0" smtClean="0">
                <a:latin typeface="Futura"/>
                <a:cs typeface="Futura"/>
              </a:rPr>
              <a:t>All information obtained from the Highway Safety Manual and the CMF Clearinghouse</a:t>
            </a:r>
          </a:p>
        </p:txBody>
      </p:sp>
      <p:sp>
        <p:nvSpPr>
          <p:cNvPr id="13" name="TextBox 12"/>
          <p:cNvSpPr txBox="1"/>
          <p:nvPr/>
        </p:nvSpPr>
        <p:spPr>
          <a:xfrm>
            <a:off x="861148" y="6380354"/>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Economic Crash Analysis Tool</a:t>
            </a:r>
            <a:endParaRPr lang="en-US" sz="2200" b="1" dirty="0">
              <a:solidFill>
                <a:prstClr val="black"/>
              </a:solidFill>
              <a:latin typeface="Arial" charset="0"/>
              <a:cs typeface="Arial" charset="0"/>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197" y="2724746"/>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61347" y="2646620"/>
            <a:ext cx="8039618" cy="430887"/>
          </a:xfrm>
          <a:prstGeom prst="rect">
            <a:avLst/>
          </a:prstGeom>
          <a:noFill/>
        </p:spPr>
        <p:txBody>
          <a:bodyPr wrap="square" rtlCol="0">
            <a:spAutoFit/>
          </a:bodyPr>
          <a:lstStyle/>
          <a:p>
            <a:r>
              <a:rPr lang="en-US" sz="2200" dirty="0" smtClean="0">
                <a:latin typeface="Futura"/>
                <a:cs typeface="Futura"/>
              </a:rPr>
              <a:t>Nearly 60 preloaded CMF’s available for selection</a:t>
            </a:r>
          </a:p>
        </p:txBody>
      </p:sp>
      <p:sp>
        <p:nvSpPr>
          <p:cNvPr id="21" name="TextBox 20"/>
          <p:cNvSpPr txBox="1"/>
          <p:nvPr/>
        </p:nvSpPr>
        <p:spPr>
          <a:xfrm>
            <a:off x="661347" y="3090797"/>
            <a:ext cx="8039618" cy="2462213"/>
          </a:xfrm>
          <a:prstGeom prst="rect">
            <a:avLst/>
          </a:prstGeom>
          <a:noFill/>
        </p:spPr>
        <p:txBody>
          <a:bodyPr wrap="square" rtlCol="0">
            <a:spAutoFit/>
          </a:bodyPr>
          <a:lstStyle/>
          <a:p>
            <a:r>
              <a:rPr lang="en-US" sz="2200" dirty="0" smtClean="0">
                <a:latin typeface="Futura"/>
                <a:cs typeface="Futura"/>
              </a:rPr>
              <a:t>CMF ID’s</a:t>
            </a:r>
          </a:p>
          <a:p>
            <a:r>
              <a:rPr lang="en-US" sz="2200" dirty="0" smtClean="0">
                <a:latin typeface="Futura"/>
                <a:cs typeface="Futura"/>
              </a:rPr>
              <a:t>Site Type</a:t>
            </a:r>
          </a:p>
          <a:p>
            <a:r>
              <a:rPr lang="en-US" sz="2200" dirty="0" smtClean="0">
                <a:latin typeface="Futura"/>
                <a:cs typeface="Futura"/>
              </a:rPr>
              <a:t>Countermeasure Name</a:t>
            </a:r>
          </a:p>
          <a:p>
            <a:r>
              <a:rPr lang="en-US" sz="2200" dirty="0" smtClean="0">
                <a:latin typeface="Futura"/>
                <a:cs typeface="Futura"/>
              </a:rPr>
              <a:t>Suggested Service Life</a:t>
            </a:r>
          </a:p>
          <a:p>
            <a:r>
              <a:rPr lang="en-US" sz="2200" dirty="0" smtClean="0">
                <a:latin typeface="Futura"/>
                <a:cs typeface="Futura"/>
              </a:rPr>
              <a:t>Star Quality Rating (3       is ODOT’s Minimum)</a:t>
            </a:r>
          </a:p>
          <a:p>
            <a:r>
              <a:rPr lang="en-US" sz="2200" dirty="0" smtClean="0">
                <a:latin typeface="Futura"/>
                <a:cs typeface="Futura"/>
              </a:rPr>
              <a:t>CMF associated with specific crash type</a:t>
            </a:r>
          </a:p>
          <a:p>
            <a:r>
              <a:rPr lang="en-US" sz="2200" dirty="0" smtClean="0">
                <a:latin typeface="Futura"/>
                <a:cs typeface="Futura"/>
              </a:rPr>
              <a:t> </a:t>
            </a:r>
          </a:p>
        </p:txBody>
      </p:sp>
      <p:pic>
        <p:nvPicPr>
          <p:cNvPr id="4" name="Picture 3"/>
          <p:cNvPicPr>
            <a:picLocks noChangeAspect="1"/>
          </p:cNvPicPr>
          <p:nvPr/>
        </p:nvPicPr>
        <p:blipFill>
          <a:blip r:embed="rId5"/>
          <a:stretch>
            <a:fillRect/>
          </a:stretch>
        </p:blipFill>
        <p:spPr>
          <a:xfrm>
            <a:off x="6690933" y="3090797"/>
            <a:ext cx="2237707" cy="1599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5-Point Star 4"/>
          <p:cNvSpPr/>
          <p:nvPr/>
        </p:nvSpPr>
        <p:spPr>
          <a:xfrm>
            <a:off x="3509809" y="4431756"/>
            <a:ext cx="361507" cy="36706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734" y="5276065"/>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14272" y="5177499"/>
            <a:ext cx="8039618" cy="1107996"/>
          </a:xfrm>
          <a:prstGeom prst="rect">
            <a:avLst/>
          </a:prstGeom>
          <a:noFill/>
        </p:spPr>
        <p:txBody>
          <a:bodyPr wrap="square" rtlCol="0">
            <a:spAutoFit/>
          </a:bodyPr>
          <a:lstStyle/>
          <a:p>
            <a:r>
              <a:rPr lang="en-US" sz="2200" dirty="0" smtClean="0">
                <a:latin typeface="Futura"/>
                <a:cs typeface="Futura"/>
              </a:rPr>
              <a:t>If countermeasure is not on preloaded list, the CMF clearinghouse can then be referenced and used with the 3 star minimum</a:t>
            </a:r>
          </a:p>
        </p:txBody>
      </p:sp>
      <p:cxnSp>
        <p:nvCxnSpPr>
          <p:cNvPr id="7" name="Straight Arrow Connector 6"/>
          <p:cNvCxnSpPr/>
          <p:nvPr/>
        </p:nvCxnSpPr>
        <p:spPr>
          <a:xfrm>
            <a:off x="1993187" y="3637052"/>
            <a:ext cx="4520629"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73332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p:cNvSpPr txBox="1">
            <a:spLocks/>
          </p:cNvSpPr>
          <p:nvPr/>
        </p:nvSpPr>
        <p:spPr bwMode="auto">
          <a:xfrm>
            <a:off x="0" y="0"/>
            <a:ext cx="9144000" cy="903767"/>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CMF Table in ECAT</a:t>
            </a:r>
          </a:p>
        </p:txBody>
      </p:sp>
      <p:pic>
        <p:nvPicPr>
          <p:cNvPr id="8" name="Picture 7"/>
          <p:cNvPicPr>
            <a:picLocks noChangeAspect="1"/>
          </p:cNvPicPr>
          <p:nvPr/>
        </p:nvPicPr>
        <p:blipFill>
          <a:blip r:embed="rId3"/>
          <a:stretch>
            <a:fillRect/>
          </a:stretch>
        </p:blipFill>
        <p:spPr>
          <a:xfrm>
            <a:off x="7140068" y="54588"/>
            <a:ext cx="1923742" cy="794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861148" y="6380354"/>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Economic Crash Analysis Tool</a:t>
            </a:r>
            <a:endParaRPr lang="en-US" sz="2200" b="1" dirty="0">
              <a:solidFill>
                <a:prstClr val="black"/>
              </a:solidFill>
              <a:latin typeface="Arial" charset="0"/>
              <a:cs typeface="Arial" charset="0"/>
            </a:endParaRPr>
          </a:p>
        </p:txBody>
      </p:sp>
      <p:pic>
        <p:nvPicPr>
          <p:cNvPr id="6" name="Picture 5"/>
          <p:cNvPicPr>
            <a:picLocks noChangeAspect="1"/>
          </p:cNvPicPr>
          <p:nvPr/>
        </p:nvPicPr>
        <p:blipFill>
          <a:blip r:embed="rId4"/>
          <a:stretch>
            <a:fillRect/>
          </a:stretch>
        </p:blipFill>
        <p:spPr>
          <a:xfrm>
            <a:off x="92060" y="1004545"/>
            <a:ext cx="7124700" cy="246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92060" y="3572298"/>
            <a:ext cx="8787363" cy="2311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ounded Rectangle 19"/>
          <p:cNvSpPr/>
          <p:nvPr/>
        </p:nvSpPr>
        <p:spPr>
          <a:xfrm>
            <a:off x="552923" y="4109663"/>
            <a:ext cx="3587562" cy="5034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Countermeasure names link to research reports </a:t>
            </a:r>
          </a:p>
        </p:txBody>
      </p:sp>
      <p:cxnSp>
        <p:nvCxnSpPr>
          <p:cNvPr id="12" name="Straight Arrow Connector 11"/>
          <p:cNvCxnSpPr>
            <a:stCxn id="20" idx="2"/>
          </p:cNvCxnSpPr>
          <p:nvPr/>
        </p:nvCxnSpPr>
        <p:spPr>
          <a:xfrm flipH="1">
            <a:off x="2044557" y="4613097"/>
            <a:ext cx="302147" cy="3184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79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p:cNvSpPr txBox="1">
            <a:spLocks/>
          </p:cNvSpPr>
          <p:nvPr/>
        </p:nvSpPr>
        <p:spPr bwMode="auto">
          <a:xfrm>
            <a:off x="0" y="0"/>
            <a:ext cx="9144000" cy="903767"/>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CMF Table in ECAT</a:t>
            </a:r>
          </a:p>
        </p:txBody>
      </p:sp>
      <p:pic>
        <p:nvPicPr>
          <p:cNvPr id="8" name="Picture 7"/>
          <p:cNvPicPr>
            <a:picLocks noChangeAspect="1"/>
          </p:cNvPicPr>
          <p:nvPr/>
        </p:nvPicPr>
        <p:blipFill>
          <a:blip r:embed="rId3"/>
          <a:stretch>
            <a:fillRect/>
          </a:stretch>
        </p:blipFill>
        <p:spPr>
          <a:xfrm>
            <a:off x="7140068" y="54588"/>
            <a:ext cx="1923742" cy="794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935" y="1190199"/>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84405" y="1146569"/>
            <a:ext cx="8039618" cy="430887"/>
          </a:xfrm>
          <a:prstGeom prst="rect">
            <a:avLst/>
          </a:prstGeom>
          <a:noFill/>
        </p:spPr>
        <p:txBody>
          <a:bodyPr wrap="square" rtlCol="0">
            <a:spAutoFit/>
          </a:bodyPr>
          <a:lstStyle/>
          <a:p>
            <a:r>
              <a:rPr lang="en-US" sz="2200" dirty="0" smtClean="0">
                <a:latin typeface="Futura"/>
                <a:cs typeface="Futura"/>
              </a:rPr>
              <a:t>How are the modification factors correctly assigned?</a:t>
            </a:r>
          </a:p>
        </p:txBody>
      </p:sp>
      <p:sp>
        <p:nvSpPr>
          <p:cNvPr id="12" name="TextBox 11"/>
          <p:cNvSpPr txBox="1"/>
          <p:nvPr/>
        </p:nvSpPr>
        <p:spPr>
          <a:xfrm>
            <a:off x="722776" y="1526857"/>
            <a:ext cx="8039618" cy="2462213"/>
          </a:xfrm>
          <a:prstGeom prst="rect">
            <a:avLst/>
          </a:prstGeom>
          <a:noFill/>
        </p:spPr>
        <p:txBody>
          <a:bodyPr wrap="square" rtlCol="0">
            <a:spAutoFit/>
          </a:bodyPr>
          <a:lstStyle/>
          <a:p>
            <a:pPr marL="457200" indent="-457200">
              <a:buAutoNum type="alphaUcParenR"/>
            </a:pPr>
            <a:r>
              <a:rPr lang="en-US" sz="2200" dirty="0" smtClean="0">
                <a:latin typeface="Futura"/>
                <a:cs typeface="Futura"/>
              </a:rPr>
              <a:t>If CMF states crash type ‘All’, then it has a</a:t>
            </a:r>
          </a:p>
          <a:p>
            <a:r>
              <a:rPr lang="en-US" sz="2200" dirty="0">
                <a:latin typeface="Futura"/>
                <a:cs typeface="Futura"/>
              </a:rPr>
              <a:t>	</a:t>
            </a:r>
            <a:r>
              <a:rPr lang="en-US" sz="2200" dirty="0" smtClean="0">
                <a:latin typeface="Futura"/>
                <a:cs typeface="Futura"/>
              </a:rPr>
              <a:t>value applied to the severity only.</a:t>
            </a:r>
          </a:p>
          <a:p>
            <a:endParaRPr lang="en-US" sz="2200" dirty="0">
              <a:latin typeface="Futura"/>
              <a:cs typeface="Futura"/>
            </a:endParaRPr>
          </a:p>
          <a:p>
            <a:r>
              <a:rPr lang="en-US" sz="2200" dirty="0" smtClean="0">
                <a:latin typeface="Futura"/>
                <a:cs typeface="Futura"/>
              </a:rPr>
              <a:t> </a:t>
            </a:r>
          </a:p>
          <a:p>
            <a:r>
              <a:rPr lang="en-US" sz="2200" dirty="0" smtClean="0">
                <a:latin typeface="Futura"/>
                <a:cs typeface="Futura"/>
              </a:rPr>
              <a:t>B) If designed for a specific crash type, each of </a:t>
            </a:r>
          </a:p>
          <a:p>
            <a:r>
              <a:rPr lang="en-US" sz="2200" dirty="0" smtClean="0">
                <a:latin typeface="Futura"/>
                <a:cs typeface="Futura"/>
              </a:rPr>
              <a:t>those is listed with the corresponding injury </a:t>
            </a:r>
          </a:p>
          <a:p>
            <a:r>
              <a:rPr lang="en-US" sz="2200" dirty="0" smtClean="0">
                <a:latin typeface="Futura"/>
                <a:cs typeface="Futura"/>
              </a:rPr>
              <a:t>severity </a:t>
            </a:r>
          </a:p>
        </p:txBody>
      </p:sp>
      <p:pic>
        <p:nvPicPr>
          <p:cNvPr id="2" name="Picture 1"/>
          <p:cNvPicPr>
            <a:picLocks noChangeAspect="1"/>
          </p:cNvPicPr>
          <p:nvPr/>
        </p:nvPicPr>
        <p:blipFill rotWithShape="1">
          <a:blip r:embed="rId5"/>
          <a:srcRect l="20286" t="-1" b="2317"/>
          <a:stretch/>
        </p:blipFill>
        <p:spPr>
          <a:xfrm>
            <a:off x="7312101" y="1218721"/>
            <a:ext cx="1640035" cy="1432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6"/>
          <a:stretch>
            <a:fillRect/>
          </a:stretch>
        </p:blipFill>
        <p:spPr>
          <a:xfrm>
            <a:off x="3317617" y="3679574"/>
            <a:ext cx="5562600"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7"/>
          <a:stretch>
            <a:fillRect/>
          </a:stretch>
        </p:blipFill>
        <p:spPr>
          <a:xfrm>
            <a:off x="370303" y="4970626"/>
            <a:ext cx="3645608" cy="1341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8073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753" y="1836530"/>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98223" y="1792900"/>
            <a:ext cx="8039618" cy="430887"/>
          </a:xfrm>
          <a:prstGeom prst="rect">
            <a:avLst/>
          </a:prstGeom>
          <a:noFill/>
        </p:spPr>
        <p:txBody>
          <a:bodyPr wrap="square" rtlCol="0">
            <a:spAutoFit/>
          </a:bodyPr>
          <a:lstStyle/>
          <a:p>
            <a:r>
              <a:rPr lang="en-US" sz="2200" dirty="0" smtClean="0">
                <a:latin typeface="Futura"/>
                <a:cs typeface="Futura"/>
              </a:rPr>
              <a:t>Items included in submission of a safety project application</a:t>
            </a:r>
          </a:p>
        </p:txBody>
      </p:sp>
      <p:sp>
        <p:nvSpPr>
          <p:cNvPr id="19" name="Title 5"/>
          <p:cNvSpPr txBox="1">
            <a:spLocks/>
          </p:cNvSpPr>
          <p:nvPr/>
        </p:nvSpPr>
        <p:spPr bwMode="auto">
          <a:xfrm>
            <a:off x="0" y="0"/>
            <a:ext cx="9144000" cy="1143000"/>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sz="3000" kern="0" dirty="0" smtClean="0"/>
              <a:t>Safety Application Review Committee</a:t>
            </a:r>
          </a:p>
        </p:txBody>
      </p:sp>
      <p:sp>
        <p:nvSpPr>
          <p:cNvPr id="9" name="TextBox 8"/>
          <p:cNvSpPr txBox="1"/>
          <p:nvPr/>
        </p:nvSpPr>
        <p:spPr>
          <a:xfrm>
            <a:off x="842062" y="2111167"/>
            <a:ext cx="8227509" cy="2831544"/>
          </a:xfrm>
          <a:prstGeom prst="rect">
            <a:avLst/>
          </a:prstGeom>
          <a:noFill/>
        </p:spPr>
        <p:txBody>
          <a:bodyPr wrap="square" rtlCol="0">
            <a:spAutoFit/>
          </a:bodyPr>
          <a:lstStyle/>
          <a:p>
            <a:r>
              <a:rPr lang="en-US" sz="2200" dirty="0" smtClean="0">
                <a:latin typeface="Futura"/>
                <a:cs typeface="Futura"/>
              </a:rPr>
              <a:t>A) Electronic copy of the Safety Engineering Study</a:t>
            </a:r>
          </a:p>
          <a:p>
            <a:endParaRPr lang="en-US" sz="2200" dirty="0" smtClean="0">
              <a:latin typeface="Futura"/>
              <a:cs typeface="Futura"/>
            </a:endParaRPr>
          </a:p>
          <a:p>
            <a:r>
              <a:rPr lang="en-US" sz="2200" dirty="0" smtClean="0">
                <a:latin typeface="Futura"/>
                <a:cs typeface="Futura"/>
              </a:rPr>
              <a:t>B) All Excel file analysis</a:t>
            </a:r>
          </a:p>
          <a:p>
            <a:r>
              <a:rPr lang="en-US" sz="2200" dirty="0">
                <a:latin typeface="Futura"/>
                <a:cs typeface="Futura"/>
              </a:rPr>
              <a:t>	</a:t>
            </a:r>
            <a:r>
              <a:rPr lang="en-US" sz="2200" dirty="0" smtClean="0">
                <a:latin typeface="Futura"/>
                <a:cs typeface="Futura"/>
              </a:rPr>
              <a:t>1) CAM Tool </a:t>
            </a:r>
            <a:r>
              <a:rPr lang="en-US" sz="2000" i="1" dirty="0" smtClean="0">
                <a:latin typeface="Futura"/>
                <a:cs typeface="Futura"/>
              </a:rPr>
              <a:t>(Crash data generated from GCAT)</a:t>
            </a:r>
          </a:p>
          <a:p>
            <a:r>
              <a:rPr lang="en-US" sz="2200" dirty="0">
                <a:latin typeface="Futura"/>
                <a:cs typeface="Futura"/>
              </a:rPr>
              <a:t>	</a:t>
            </a:r>
            <a:r>
              <a:rPr lang="en-US" sz="2200" dirty="0" smtClean="0">
                <a:latin typeface="Futura"/>
                <a:cs typeface="Futura"/>
              </a:rPr>
              <a:t>2) ECAT Tool </a:t>
            </a:r>
            <a:r>
              <a:rPr lang="en-US" sz="2000" i="1" dirty="0" smtClean="0">
                <a:latin typeface="Futura"/>
                <a:cs typeface="Futura"/>
              </a:rPr>
              <a:t>(Displays countermeasures/CMFs and Benefit/Cost)</a:t>
            </a:r>
          </a:p>
          <a:p>
            <a:r>
              <a:rPr lang="en-US" sz="2400" i="1" dirty="0">
                <a:latin typeface="Futura"/>
                <a:cs typeface="Futura"/>
              </a:rPr>
              <a:t>	</a:t>
            </a:r>
            <a:r>
              <a:rPr lang="en-US" sz="2200" dirty="0">
                <a:latin typeface="Futura"/>
                <a:cs typeface="Futura"/>
              </a:rPr>
              <a:t>3) </a:t>
            </a:r>
            <a:r>
              <a:rPr lang="en-US" sz="2200" dirty="0" smtClean="0">
                <a:latin typeface="Futura"/>
                <a:cs typeface="Futura"/>
              </a:rPr>
              <a:t>Safety Application and Scoring Tool</a:t>
            </a:r>
          </a:p>
          <a:p>
            <a:endParaRPr lang="en-US" sz="2200" i="1" dirty="0" smtClean="0">
              <a:latin typeface="Futura"/>
              <a:cs typeface="Futura"/>
            </a:endParaRPr>
          </a:p>
          <a:p>
            <a:r>
              <a:rPr lang="en-US" sz="2200" dirty="0" smtClean="0">
                <a:latin typeface="Futura"/>
                <a:cs typeface="Futura"/>
              </a:rPr>
              <a:t>C) District Approval Signatures</a:t>
            </a:r>
          </a:p>
        </p:txBody>
      </p:sp>
      <p:sp>
        <p:nvSpPr>
          <p:cNvPr id="10" name="TextBox 9"/>
          <p:cNvSpPr txBox="1"/>
          <p:nvPr/>
        </p:nvSpPr>
        <p:spPr>
          <a:xfrm>
            <a:off x="71704" y="1314221"/>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Committee reviews project applications</a:t>
            </a:r>
            <a:endParaRPr lang="en-US" sz="2200" b="1" dirty="0">
              <a:solidFill>
                <a:prstClr val="black"/>
              </a:solidFill>
              <a:latin typeface="Arial" charset="0"/>
              <a:cs typeface="Arial" charset="0"/>
            </a:endParaRPr>
          </a:p>
        </p:txBody>
      </p:sp>
    </p:spTree>
    <p:extLst>
      <p:ext uri="{BB962C8B-B14F-4D97-AF65-F5344CB8AC3E}">
        <p14:creationId xmlns:p14="http://schemas.microsoft.com/office/powerpoint/2010/main" val="1083768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0" y="1326162"/>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08439" y="1282532"/>
            <a:ext cx="6451579" cy="1107996"/>
          </a:xfrm>
          <a:prstGeom prst="rect">
            <a:avLst/>
          </a:prstGeom>
          <a:noFill/>
        </p:spPr>
        <p:txBody>
          <a:bodyPr wrap="square" rtlCol="0">
            <a:spAutoFit/>
          </a:bodyPr>
          <a:lstStyle/>
          <a:p>
            <a:r>
              <a:rPr lang="en-US" sz="2200" dirty="0" smtClean="0">
                <a:latin typeface="Futura"/>
                <a:cs typeface="Futura"/>
              </a:rPr>
              <a:t>Decisions are most effective when developed through a data driven process.</a:t>
            </a:r>
          </a:p>
          <a:p>
            <a:r>
              <a:rPr lang="en-US" sz="2200" dirty="0">
                <a:latin typeface="Futura"/>
                <a:cs typeface="Futura"/>
              </a:rPr>
              <a:t>	</a:t>
            </a:r>
            <a:r>
              <a:rPr lang="en-US" sz="2200" dirty="0" smtClean="0">
                <a:latin typeface="Futura"/>
                <a:cs typeface="Futura"/>
              </a:rPr>
              <a:t>-Valid research backing these CMF’s</a:t>
            </a:r>
          </a:p>
        </p:txBody>
      </p:sp>
      <p:sp>
        <p:nvSpPr>
          <p:cNvPr id="19" name="Title 5"/>
          <p:cNvSpPr txBox="1">
            <a:spLocks/>
          </p:cNvSpPr>
          <p:nvPr/>
        </p:nvSpPr>
        <p:spPr bwMode="auto">
          <a:xfrm>
            <a:off x="0" y="0"/>
            <a:ext cx="9144000" cy="1143000"/>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sz="3000" kern="0" dirty="0" smtClean="0"/>
              <a:t>Recommendations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187" y="3090862"/>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8439" y="3047232"/>
            <a:ext cx="8535560" cy="1446550"/>
          </a:xfrm>
          <a:prstGeom prst="rect">
            <a:avLst/>
          </a:prstGeom>
          <a:noFill/>
        </p:spPr>
        <p:txBody>
          <a:bodyPr wrap="square" rtlCol="0">
            <a:spAutoFit/>
          </a:bodyPr>
          <a:lstStyle/>
          <a:p>
            <a:r>
              <a:rPr lang="en-US" sz="2200" dirty="0" smtClean="0">
                <a:latin typeface="Futura"/>
                <a:cs typeface="Futura"/>
              </a:rPr>
              <a:t>Visit CMF Clearinghouse for reference materials</a:t>
            </a:r>
          </a:p>
          <a:p>
            <a:r>
              <a:rPr lang="en-US" sz="2200" dirty="0" smtClean="0">
                <a:latin typeface="Futura"/>
                <a:cs typeface="Futura"/>
              </a:rPr>
              <a:t>	-Search for CMF’s</a:t>
            </a:r>
          </a:p>
          <a:p>
            <a:r>
              <a:rPr lang="en-US" sz="2200" dirty="0">
                <a:latin typeface="Futura"/>
                <a:cs typeface="Futura"/>
              </a:rPr>
              <a:t>	</a:t>
            </a:r>
            <a:r>
              <a:rPr lang="en-US" sz="2200" dirty="0" smtClean="0">
                <a:latin typeface="Futura"/>
                <a:cs typeface="Futura"/>
              </a:rPr>
              <a:t>1) </a:t>
            </a:r>
            <a:r>
              <a:rPr lang="en-US" sz="2200" dirty="0">
                <a:latin typeface="Futura"/>
                <a:cs typeface="Futura"/>
              </a:rPr>
              <a:t>User Guide </a:t>
            </a:r>
            <a:r>
              <a:rPr lang="en-US" sz="2200" dirty="0" smtClean="0">
                <a:latin typeface="Futura"/>
                <a:cs typeface="Futura"/>
              </a:rPr>
              <a:t>- </a:t>
            </a:r>
            <a:r>
              <a:rPr lang="en-US" sz="2200" u="sng" dirty="0" smtClean="0">
                <a:latin typeface="Futura"/>
                <a:cs typeface="Futura"/>
              </a:rPr>
              <a:t>http</a:t>
            </a:r>
            <a:r>
              <a:rPr lang="en-US" sz="2200" u="sng" dirty="0">
                <a:latin typeface="Futura"/>
                <a:cs typeface="Futura"/>
              </a:rPr>
              <a:t>://www.cmfclearinghouse.org/userguide.cfm</a:t>
            </a:r>
            <a:endParaRPr lang="en-US" sz="2200" u="sng" dirty="0" smtClean="0">
              <a:latin typeface="Futura"/>
              <a:cs typeface="Futura"/>
            </a:endParaRPr>
          </a:p>
          <a:p>
            <a:r>
              <a:rPr lang="en-US" sz="2200" dirty="0" smtClean="0">
                <a:latin typeface="Futura"/>
                <a:cs typeface="Futura"/>
              </a:rPr>
              <a:t>	2) FAQ’s - </a:t>
            </a:r>
            <a:r>
              <a:rPr lang="en-US" sz="2200" i="1" u="sng" dirty="0" smtClean="0">
                <a:latin typeface="Futura"/>
                <a:cs typeface="Futura"/>
              </a:rPr>
              <a:t>http</a:t>
            </a:r>
            <a:r>
              <a:rPr lang="en-US" sz="2200" i="1" u="sng" dirty="0">
                <a:latin typeface="Futura"/>
                <a:cs typeface="Futura"/>
              </a:rPr>
              <a:t>://www.cmfclearinghouse.org/faqs.cfm</a:t>
            </a:r>
            <a:endParaRPr lang="en-US" sz="2200" i="1" u="sng" dirty="0" smtClean="0">
              <a:latin typeface="Futura"/>
              <a:cs typeface="Futura"/>
            </a:endParaRPr>
          </a:p>
        </p:txBody>
      </p:sp>
      <p:sp>
        <p:nvSpPr>
          <p:cNvPr id="2" name="Bevel 1"/>
          <p:cNvSpPr/>
          <p:nvPr/>
        </p:nvSpPr>
        <p:spPr>
          <a:xfrm>
            <a:off x="6358270" y="1362124"/>
            <a:ext cx="2530549" cy="1605516"/>
          </a:xfrm>
          <a:prstGeom prst="bevel">
            <a:avLst/>
          </a:prstGeom>
          <a:scene3d>
            <a:camera prst="perspectiveHeroicExtremeLeftFacing"/>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Friends don’t let friends use bad data!</a:t>
            </a:r>
            <a:endParaRPr lang="en-US" dirty="0"/>
          </a:p>
        </p:txBody>
      </p:sp>
      <p:pic>
        <p:nvPicPr>
          <p:cNvPr id="4" name="Picture 3"/>
          <p:cNvPicPr>
            <a:picLocks noChangeAspect="1"/>
          </p:cNvPicPr>
          <p:nvPr/>
        </p:nvPicPr>
        <p:blipFill>
          <a:blip r:embed="rId4"/>
          <a:stretch>
            <a:fillRect/>
          </a:stretch>
        </p:blipFill>
        <p:spPr>
          <a:xfrm>
            <a:off x="1903228" y="4546470"/>
            <a:ext cx="4827181" cy="2128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5299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p:cNvSpPr txBox="1">
            <a:spLocks/>
          </p:cNvSpPr>
          <p:nvPr/>
        </p:nvSpPr>
        <p:spPr bwMode="auto">
          <a:xfrm>
            <a:off x="0" y="0"/>
            <a:ext cx="9144000" cy="874147"/>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Reference Materials</a:t>
            </a:r>
          </a:p>
        </p:txBody>
      </p:sp>
      <p:sp>
        <p:nvSpPr>
          <p:cNvPr id="5" name="Rectangle 4"/>
          <p:cNvSpPr/>
          <p:nvPr/>
        </p:nvSpPr>
        <p:spPr>
          <a:xfrm>
            <a:off x="85060" y="874147"/>
            <a:ext cx="9058940" cy="307777"/>
          </a:xfrm>
          <a:prstGeom prst="rect">
            <a:avLst/>
          </a:prstGeom>
        </p:spPr>
        <p:txBody>
          <a:bodyPr wrap="square">
            <a:spAutoFit/>
          </a:bodyPr>
          <a:lstStyle/>
          <a:p>
            <a:r>
              <a:rPr lang="en-US" sz="1400" u="sng" dirty="0">
                <a:solidFill>
                  <a:schemeClr val="tx1">
                    <a:lumMod val="85000"/>
                    <a:lumOff val="15000"/>
                  </a:schemeClr>
                </a:solidFill>
              </a:rPr>
              <a:t>http://www.dot.state.oh.us/Divisions/Planning/ProgramManagement/HighwaySafety/HSIP/Pages/ECAT.aspx</a:t>
            </a:r>
          </a:p>
        </p:txBody>
      </p:sp>
      <p:pic>
        <p:nvPicPr>
          <p:cNvPr id="7" name="Picture 6"/>
          <p:cNvPicPr>
            <a:picLocks noChangeAspect="1"/>
          </p:cNvPicPr>
          <p:nvPr/>
        </p:nvPicPr>
        <p:blipFill>
          <a:blip r:embed="rId3"/>
          <a:stretch>
            <a:fillRect/>
          </a:stretch>
        </p:blipFill>
        <p:spPr>
          <a:xfrm>
            <a:off x="138223" y="1268929"/>
            <a:ext cx="4853356" cy="5482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956930" y="3732026"/>
            <a:ext cx="669852" cy="2020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422605" y="1883663"/>
            <a:ext cx="3444948" cy="1631216"/>
          </a:xfrm>
          <a:prstGeom prst="rect">
            <a:avLst/>
          </a:prstGeom>
        </p:spPr>
        <p:txBody>
          <a:bodyPr wrap="square">
            <a:spAutoFit/>
          </a:bodyPr>
          <a:lstStyle/>
          <a:p>
            <a:r>
              <a:rPr lang="en-US" sz="2000" u="sng" dirty="0" smtClean="0"/>
              <a:t>Website features</a:t>
            </a:r>
          </a:p>
          <a:p>
            <a:pPr>
              <a:buFont typeface="Arial" panose="020B0604020202020204" pitchFamily="34" charset="0"/>
              <a:buChar char="•"/>
            </a:pPr>
            <a:r>
              <a:rPr lang="en-US" sz="2000" dirty="0" smtClean="0"/>
              <a:t>Background Information</a:t>
            </a:r>
            <a:endParaRPr lang="en-US" sz="2000" dirty="0"/>
          </a:p>
          <a:p>
            <a:pPr>
              <a:buFont typeface="Arial" panose="020B0604020202020204" pitchFamily="34" charset="0"/>
              <a:buChar char="•"/>
            </a:pPr>
            <a:r>
              <a:rPr lang="en-US" sz="2000" dirty="0" smtClean="0"/>
              <a:t>ECAT File</a:t>
            </a:r>
          </a:p>
          <a:p>
            <a:pPr lvl="1">
              <a:buFont typeface="Arial" panose="020B0604020202020204" pitchFamily="34" charset="0"/>
              <a:buChar char="•"/>
            </a:pPr>
            <a:r>
              <a:rPr lang="en-US" sz="2000" i="1" dirty="0" smtClean="0"/>
              <a:t>CMF Tab</a:t>
            </a:r>
          </a:p>
          <a:p>
            <a:pPr>
              <a:buFont typeface="Arial" panose="020B0604020202020204" pitchFamily="34" charset="0"/>
              <a:buChar char="•"/>
            </a:pPr>
            <a:r>
              <a:rPr lang="en-US" sz="2000" dirty="0" smtClean="0"/>
              <a:t>Several Examples provided</a:t>
            </a:r>
            <a:endParaRPr lang="en-US" sz="2000" dirty="0"/>
          </a:p>
        </p:txBody>
      </p:sp>
    </p:spTree>
    <p:extLst>
      <p:ext uri="{BB962C8B-B14F-4D97-AF65-F5344CB8AC3E}">
        <p14:creationId xmlns:p14="http://schemas.microsoft.com/office/powerpoint/2010/main" val="3955284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p:cNvSpPr txBox="1">
            <a:spLocks/>
          </p:cNvSpPr>
          <p:nvPr/>
        </p:nvSpPr>
        <p:spPr bwMode="auto">
          <a:xfrm>
            <a:off x="0" y="0"/>
            <a:ext cx="9144000" cy="874147"/>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Questions?</a:t>
            </a:r>
          </a:p>
        </p:txBody>
      </p:sp>
      <p:pic>
        <p:nvPicPr>
          <p:cNvPr id="2" name="Picture 1"/>
          <p:cNvPicPr>
            <a:picLocks noChangeAspect="1"/>
          </p:cNvPicPr>
          <p:nvPr/>
        </p:nvPicPr>
        <p:blipFill>
          <a:blip r:embed="rId3"/>
          <a:stretch>
            <a:fillRect/>
          </a:stretch>
        </p:blipFill>
        <p:spPr>
          <a:xfrm>
            <a:off x="125208" y="2465301"/>
            <a:ext cx="3821740" cy="3641469"/>
          </a:xfrm>
          <a:prstGeom prst="rect">
            <a:avLst/>
          </a:prstGeom>
        </p:spPr>
      </p:pic>
      <p:pic>
        <p:nvPicPr>
          <p:cNvPr id="1026" name="Picture 2" descr="http://theupstreamcollective.org/wp-content/uploads/2014/12/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6756"/>
            <a:ext cx="3131656" cy="17615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atomica.com/image/upload/w_728,c_fill,q_60,f_jpg/v1418338905/awiuh3qa6xnugdlcase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393" y="1221428"/>
            <a:ext cx="4101137" cy="2112536"/>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6666311" y="2719661"/>
            <a:ext cx="2266271" cy="1551398"/>
          </a:xfrm>
          <a:prstGeom prst="wedgeEllipseCallout">
            <a:avLst>
              <a:gd name="adj1" fmla="val -52114"/>
              <a:gd name="adj2" fmla="val 49917"/>
            </a:avLst>
          </a:prstGeom>
          <a:blipFill>
            <a:blip r:embed="rId6"/>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85000"/>
                    <a:lumOff val="15000"/>
                  </a:schemeClr>
                </a:solidFill>
              </a:rPr>
              <a:t>What’s the CMF for Highway Lighting?</a:t>
            </a:r>
            <a:endParaRPr lang="en-US" dirty="0">
              <a:solidFill>
                <a:schemeClr val="tx1">
                  <a:lumMod val="85000"/>
                  <a:lumOff val="15000"/>
                </a:schemeClr>
              </a:solidFill>
            </a:endParaRPr>
          </a:p>
        </p:txBody>
      </p:sp>
    </p:spTree>
    <p:extLst>
      <p:ext uri="{BB962C8B-B14F-4D97-AF65-F5344CB8AC3E}">
        <p14:creationId xmlns:p14="http://schemas.microsoft.com/office/powerpoint/2010/main" val="347129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53" y="1307709"/>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ODOT Safety Application Process / Project Prioritization</a:t>
            </a:r>
            <a:endParaRPr lang="en-US" sz="2200" b="1" dirty="0">
              <a:solidFill>
                <a:prstClr val="black"/>
              </a:solidFill>
              <a:latin typeface="Arial" charset="0"/>
              <a:cs typeface="Arial" charset="0"/>
            </a:endParaRP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236" y="3726825"/>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34706" y="3683195"/>
            <a:ext cx="8039618" cy="430887"/>
          </a:xfrm>
          <a:prstGeom prst="rect">
            <a:avLst/>
          </a:prstGeom>
          <a:noFill/>
        </p:spPr>
        <p:txBody>
          <a:bodyPr wrap="square" rtlCol="0">
            <a:spAutoFit/>
          </a:bodyPr>
          <a:lstStyle/>
          <a:p>
            <a:r>
              <a:rPr lang="en-US" sz="2200" dirty="0" smtClean="0">
                <a:latin typeface="Futura"/>
                <a:cs typeface="Futura"/>
              </a:rPr>
              <a:t>Explain how ODOT staff integrates the CMF Clearinghouse </a:t>
            </a:r>
          </a:p>
        </p:txBody>
      </p:sp>
      <p:sp>
        <p:nvSpPr>
          <p:cNvPr id="19" name="Title 5"/>
          <p:cNvSpPr txBox="1">
            <a:spLocks/>
          </p:cNvSpPr>
          <p:nvPr/>
        </p:nvSpPr>
        <p:spPr bwMode="auto">
          <a:xfrm>
            <a:off x="0" y="0"/>
            <a:ext cx="9144000" cy="1143000"/>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Overview </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236" y="4565342"/>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4706" y="4487216"/>
            <a:ext cx="8039618" cy="769441"/>
          </a:xfrm>
          <a:prstGeom prst="rect">
            <a:avLst/>
          </a:prstGeom>
          <a:noFill/>
        </p:spPr>
        <p:txBody>
          <a:bodyPr wrap="square" rtlCol="0">
            <a:spAutoFit/>
          </a:bodyPr>
          <a:lstStyle/>
          <a:p>
            <a:r>
              <a:rPr lang="en-US" sz="2200" dirty="0" smtClean="0">
                <a:latin typeface="Futura"/>
                <a:cs typeface="Futura"/>
              </a:rPr>
              <a:t>Recommendations for best using the Clearinghouse and countermeasure selection</a:t>
            </a:r>
            <a:endParaRPr lang="en-US" sz="2200" dirty="0">
              <a:latin typeface="Futura"/>
              <a:cs typeface="Futura"/>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802" y="1923370"/>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4272" y="1821142"/>
            <a:ext cx="8039618" cy="769441"/>
          </a:xfrm>
          <a:prstGeom prst="rect">
            <a:avLst/>
          </a:prstGeom>
          <a:noFill/>
        </p:spPr>
        <p:txBody>
          <a:bodyPr wrap="square" rtlCol="0">
            <a:spAutoFit/>
          </a:bodyPr>
          <a:lstStyle/>
          <a:p>
            <a:r>
              <a:rPr lang="en-US" sz="2200" dirty="0" smtClean="0">
                <a:latin typeface="Futura"/>
                <a:cs typeface="Futura"/>
              </a:rPr>
              <a:t>Discuss the ODOT Safety </a:t>
            </a:r>
            <a:r>
              <a:rPr lang="en-US" sz="2200" dirty="0">
                <a:latin typeface="Futura"/>
                <a:cs typeface="Futura"/>
              </a:rPr>
              <a:t>A</a:t>
            </a:r>
            <a:r>
              <a:rPr lang="en-US" sz="2200" dirty="0" smtClean="0">
                <a:latin typeface="Futura"/>
                <a:cs typeface="Futura"/>
              </a:rPr>
              <a:t>pplication Process and how CMFs are used within it</a:t>
            </a:r>
            <a:endParaRPr lang="en-US" sz="2200" dirty="0">
              <a:latin typeface="Futura"/>
              <a:cs typeface="Futura"/>
            </a:endParaRPr>
          </a:p>
        </p:txBody>
      </p:sp>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236" y="2941732"/>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24489" y="2843632"/>
            <a:ext cx="8039618" cy="430887"/>
          </a:xfrm>
          <a:prstGeom prst="rect">
            <a:avLst/>
          </a:prstGeom>
          <a:noFill/>
        </p:spPr>
        <p:txBody>
          <a:bodyPr wrap="square" rtlCol="0">
            <a:spAutoFit/>
          </a:bodyPr>
          <a:lstStyle/>
          <a:p>
            <a:r>
              <a:rPr lang="en-US" sz="2200" dirty="0" smtClean="0">
                <a:latin typeface="Futura"/>
                <a:cs typeface="Futura"/>
              </a:rPr>
              <a:t>Expand on this process to include how CMFs are applied</a:t>
            </a:r>
          </a:p>
        </p:txBody>
      </p:sp>
    </p:spTree>
    <p:extLst>
      <p:ext uri="{BB962C8B-B14F-4D97-AF65-F5344CB8AC3E}">
        <p14:creationId xmlns:p14="http://schemas.microsoft.com/office/powerpoint/2010/main" val="366185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53" y="1307709"/>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ODOT Safety Application Process</a:t>
            </a:r>
            <a:endParaRPr lang="en-US" sz="2200" b="1" dirty="0">
              <a:solidFill>
                <a:prstClr val="black"/>
              </a:solidFill>
              <a:latin typeface="Arial" charset="0"/>
              <a:cs typeface="Arial" charset="0"/>
            </a:endParaRP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802" y="1836530"/>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14272" y="1792900"/>
            <a:ext cx="8039618" cy="430887"/>
          </a:xfrm>
          <a:prstGeom prst="rect">
            <a:avLst/>
          </a:prstGeom>
          <a:noFill/>
        </p:spPr>
        <p:txBody>
          <a:bodyPr wrap="square" rtlCol="0">
            <a:spAutoFit/>
          </a:bodyPr>
          <a:lstStyle/>
          <a:p>
            <a:r>
              <a:rPr lang="en-US" sz="2200" dirty="0" smtClean="0">
                <a:latin typeface="Futura"/>
                <a:cs typeface="Futura"/>
              </a:rPr>
              <a:t>Safety Projects developed the following ways:</a:t>
            </a:r>
          </a:p>
        </p:txBody>
      </p:sp>
      <p:sp>
        <p:nvSpPr>
          <p:cNvPr id="19" name="Title 5"/>
          <p:cNvSpPr txBox="1">
            <a:spLocks/>
          </p:cNvSpPr>
          <p:nvPr/>
        </p:nvSpPr>
        <p:spPr bwMode="auto">
          <a:xfrm>
            <a:off x="0" y="0"/>
            <a:ext cx="9144000" cy="1143000"/>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Application Process </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019" y="3365616"/>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4489" y="3321986"/>
            <a:ext cx="8039618" cy="769441"/>
          </a:xfrm>
          <a:prstGeom prst="rect">
            <a:avLst/>
          </a:prstGeom>
          <a:noFill/>
        </p:spPr>
        <p:txBody>
          <a:bodyPr wrap="square" rtlCol="0">
            <a:spAutoFit/>
          </a:bodyPr>
          <a:lstStyle/>
          <a:p>
            <a:r>
              <a:rPr lang="en-US" sz="2200" dirty="0" smtClean="0">
                <a:latin typeface="Futura"/>
                <a:cs typeface="Futura"/>
              </a:rPr>
              <a:t>Applications are submitted through the ODOT Districts to Central Office. (12 ODOT Districts)</a:t>
            </a:r>
            <a:endParaRPr lang="en-US" sz="2200" dirty="0">
              <a:latin typeface="Futura"/>
              <a:cs typeface="Futura"/>
            </a:endParaRPr>
          </a:p>
        </p:txBody>
      </p:sp>
      <p:sp>
        <p:nvSpPr>
          <p:cNvPr id="9" name="TextBox 8"/>
          <p:cNvSpPr txBox="1"/>
          <p:nvPr/>
        </p:nvSpPr>
        <p:spPr>
          <a:xfrm>
            <a:off x="958112" y="2111167"/>
            <a:ext cx="8039618" cy="1107996"/>
          </a:xfrm>
          <a:prstGeom prst="rect">
            <a:avLst/>
          </a:prstGeom>
          <a:noFill/>
        </p:spPr>
        <p:txBody>
          <a:bodyPr wrap="square" rtlCol="0">
            <a:spAutoFit/>
          </a:bodyPr>
          <a:lstStyle/>
          <a:p>
            <a:r>
              <a:rPr lang="en-US" sz="2200" dirty="0" smtClean="0">
                <a:latin typeface="Futura"/>
                <a:cs typeface="Futura"/>
              </a:rPr>
              <a:t>-ODOT Priority Lists</a:t>
            </a:r>
          </a:p>
          <a:p>
            <a:r>
              <a:rPr lang="en-US" sz="2200" dirty="0" smtClean="0">
                <a:latin typeface="Futura"/>
                <a:cs typeface="Futura"/>
              </a:rPr>
              <a:t>-ODOT Sponsored </a:t>
            </a:r>
          </a:p>
          <a:p>
            <a:r>
              <a:rPr lang="en-US" sz="2200" dirty="0" smtClean="0">
                <a:latin typeface="Futura"/>
                <a:cs typeface="Futura"/>
              </a:rPr>
              <a:t>-Local Sponsored</a:t>
            </a: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802" y="4209761"/>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14272" y="4166131"/>
            <a:ext cx="8039618" cy="769441"/>
          </a:xfrm>
          <a:prstGeom prst="rect">
            <a:avLst/>
          </a:prstGeom>
          <a:noFill/>
        </p:spPr>
        <p:txBody>
          <a:bodyPr wrap="square" rtlCol="0">
            <a:spAutoFit/>
          </a:bodyPr>
          <a:lstStyle/>
          <a:p>
            <a:r>
              <a:rPr lang="en-US" sz="2200" dirty="0" smtClean="0">
                <a:latin typeface="Futura"/>
                <a:cs typeface="Futura"/>
              </a:rPr>
              <a:t>Multi-disciplinary ODOT Safety Review Committee reviews all applications once submitted</a:t>
            </a:r>
            <a:endParaRPr lang="en-US" sz="2200" dirty="0">
              <a:latin typeface="Futura"/>
              <a:cs typeface="Futura"/>
            </a:endParaRPr>
          </a:p>
        </p:txBody>
      </p:sp>
      <p:sp>
        <p:nvSpPr>
          <p:cNvPr id="17" name="TextBox 16"/>
          <p:cNvSpPr txBox="1"/>
          <p:nvPr/>
        </p:nvSpPr>
        <p:spPr>
          <a:xfrm>
            <a:off x="1047622" y="4925943"/>
            <a:ext cx="7393351" cy="769441"/>
          </a:xfrm>
          <a:prstGeom prst="rect">
            <a:avLst/>
          </a:prstGeom>
          <a:noFill/>
        </p:spPr>
        <p:txBody>
          <a:bodyPr wrap="square" rtlCol="0">
            <a:spAutoFit/>
          </a:bodyPr>
          <a:lstStyle/>
          <a:p>
            <a:r>
              <a:rPr lang="en-US" sz="2200" dirty="0" smtClean="0">
                <a:latin typeface="Futura"/>
                <a:cs typeface="Futura"/>
              </a:rPr>
              <a:t>Consists of Safety Program, Traffic Engineering, Roadway Engineering, Local Programs</a:t>
            </a:r>
            <a:endParaRPr lang="en-US" sz="2200" dirty="0">
              <a:latin typeface="Futura"/>
              <a:cs typeface="Futura"/>
            </a:endParaRPr>
          </a:p>
        </p:txBody>
      </p:sp>
    </p:spTree>
    <p:extLst>
      <p:ext uri="{BB962C8B-B14F-4D97-AF65-F5344CB8AC3E}">
        <p14:creationId xmlns:p14="http://schemas.microsoft.com/office/powerpoint/2010/main" val="1816179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53" y="1307709"/>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ODOT Safety Application Process / Project Prioritization</a:t>
            </a:r>
            <a:endParaRPr lang="en-US" sz="2200" b="1" dirty="0">
              <a:solidFill>
                <a:prstClr val="black"/>
              </a:solidFill>
              <a:latin typeface="Arial" charset="0"/>
              <a:cs typeface="Arial" charset="0"/>
            </a:endParaRPr>
          </a:p>
        </p:txBody>
      </p:sp>
      <p:sp>
        <p:nvSpPr>
          <p:cNvPr id="19" name="Title 5"/>
          <p:cNvSpPr txBox="1">
            <a:spLocks/>
          </p:cNvSpPr>
          <p:nvPr/>
        </p:nvSpPr>
        <p:spPr bwMode="auto">
          <a:xfrm>
            <a:off x="0" y="0"/>
            <a:ext cx="9144000" cy="1143000"/>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Application Process Flow Chart </a:t>
            </a:r>
          </a:p>
        </p:txBody>
      </p:sp>
      <p:sp>
        <p:nvSpPr>
          <p:cNvPr id="2" name="Rounded Rectangle 1"/>
          <p:cNvSpPr/>
          <p:nvPr/>
        </p:nvSpPr>
        <p:spPr>
          <a:xfrm>
            <a:off x="336609" y="1835594"/>
            <a:ext cx="2076981" cy="11070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Safety Location Chosen</a:t>
            </a:r>
          </a:p>
          <a:p>
            <a:pPr algn="ctr"/>
            <a:r>
              <a:rPr lang="en-US" dirty="0" smtClean="0"/>
              <a:t>(ODOT District or Local)</a:t>
            </a:r>
            <a:endParaRPr lang="en-US" dirty="0"/>
          </a:p>
        </p:txBody>
      </p:sp>
      <p:sp>
        <p:nvSpPr>
          <p:cNvPr id="9" name="Rounded Rectangle 8"/>
          <p:cNvSpPr/>
          <p:nvPr/>
        </p:nvSpPr>
        <p:spPr>
          <a:xfrm>
            <a:off x="2840575" y="1909889"/>
            <a:ext cx="2544814" cy="9553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Crash Data Collected &amp; Analyzed</a:t>
            </a:r>
            <a:endParaRPr lang="en-US" dirty="0"/>
          </a:p>
        </p:txBody>
      </p:sp>
      <p:sp>
        <p:nvSpPr>
          <p:cNvPr id="6" name="Rounded Rectangle 5"/>
          <p:cNvSpPr/>
          <p:nvPr/>
        </p:nvSpPr>
        <p:spPr>
          <a:xfrm>
            <a:off x="5906297" y="1919496"/>
            <a:ext cx="2151410" cy="9553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Countermeasures Selected</a:t>
            </a:r>
            <a:endParaRPr lang="en-US" dirty="0"/>
          </a:p>
        </p:txBody>
      </p:sp>
      <p:pic>
        <p:nvPicPr>
          <p:cNvPr id="7" name="Picture 6"/>
          <p:cNvPicPr>
            <a:picLocks noChangeAspect="1"/>
          </p:cNvPicPr>
          <p:nvPr/>
        </p:nvPicPr>
        <p:blipFill>
          <a:blip r:embed="rId3"/>
          <a:stretch>
            <a:fillRect/>
          </a:stretch>
        </p:blipFill>
        <p:spPr>
          <a:xfrm>
            <a:off x="3461822" y="2865246"/>
            <a:ext cx="1302319" cy="499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297489" y="3516869"/>
            <a:ext cx="2151410" cy="9553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ECAT Completed</a:t>
            </a:r>
          </a:p>
        </p:txBody>
      </p:sp>
      <p:pic>
        <p:nvPicPr>
          <p:cNvPr id="10" name="Picture 9"/>
          <p:cNvPicPr>
            <a:picLocks noChangeAspect="1"/>
          </p:cNvPicPr>
          <p:nvPr/>
        </p:nvPicPr>
        <p:blipFill>
          <a:blip r:embed="rId4"/>
          <a:stretch>
            <a:fillRect/>
          </a:stretch>
        </p:blipFill>
        <p:spPr>
          <a:xfrm>
            <a:off x="735663" y="4472226"/>
            <a:ext cx="1261402" cy="521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21005" y="3255259"/>
            <a:ext cx="1700747" cy="52322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dirty="0" smtClean="0"/>
              <a:t>CMF’s are applied within this tool.</a:t>
            </a:r>
            <a:endParaRPr lang="en-US" sz="1400" dirty="0"/>
          </a:p>
        </p:txBody>
      </p:sp>
      <p:sp>
        <p:nvSpPr>
          <p:cNvPr id="11" name="Rounded Rectangle 10"/>
          <p:cNvSpPr/>
          <p:nvPr/>
        </p:nvSpPr>
        <p:spPr>
          <a:xfrm>
            <a:off x="3350937" y="4472226"/>
            <a:ext cx="2151410" cy="9553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Safety Application completed and submitted</a:t>
            </a:r>
          </a:p>
        </p:txBody>
      </p:sp>
      <p:sp>
        <p:nvSpPr>
          <p:cNvPr id="12" name="Rounded Rectangle 11"/>
          <p:cNvSpPr/>
          <p:nvPr/>
        </p:nvSpPr>
        <p:spPr>
          <a:xfrm>
            <a:off x="6239534" y="4340010"/>
            <a:ext cx="2317985" cy="12197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Safety Committee Reviews application for funding</a:t>
            </a:r>
          </a:p>
        </p:txBody>
      </p:sp>
      <p:cxnSp>
        <p:nvCxnSpPr>
          <p:cNvPr id="13" name="Straight Arrow Connector 12"/>
          <p:cNvCxnSpPr>
            <a:stCxn id="2" idx="3"/>
            <a:endCxn id="9" idx="1"/>
          </p:cNvCxnSpPr>
          <p:nvPr/>
        </p:nvCxnSpPr>
        <p:spPr>
          <a:xfrm flipV="1">
            <a:off x="2413590" y="2387568"/>
            <a:ext cx="426985" cy="1539"/>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a:endCxn id="6" idx="1"/>
          </p:cNvCxnSpPr>
          <p:nvPr/>
        </p:nvCxnSpPr>
        <p:spPr>
          <a:xfrm flipV="1">
            <a:off x="5385389" y="2397175"/>
            <a:ext cx="520908" cy="1539"/>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Elbow Connector 22"/>
          <p:cNvCxnSpPr>
            <a:stCxn id="6" idx="2"/>
          </p:cNvCxnSpPr>
          <p:nvPr/>
        </p:nvCxnSpPr>
        <p:spPr>
          <a:xfrm rot="5400000">
            <a:off x="4193173" y="1119944"/>
            <a:ext cx="1033921" cy="4543739"/>
          </a:xfrm>
          <a:prstGeom prst="bentConnector2">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a:endCxn id="11" idx="1"/>
          </p:cNvCxnSpPr>
          <p:nvPr/>
        </p:nvCxnSpPr>
        <p:spPr>
          <a:xfrm>
            <a:off x="2413590" y="4394520"/>
            <a:ext cx="937347" cy="555385"/>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11" idx="3"/>
            <a:endCxn id="12" idx="1"/>
          </p:cNvCxnSpPr>
          <p:nvPr/>
        </p:nvCxnSpPr>
        <p:spPr>
          <a:xfrm>
            <a:off x="5502347" y="4949905"/>
            <a:ext cx="737187"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148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p:cNvSpPr txBox="1">
            <a:spLocks/>
          </p:cNvSpPr>
          <p:nvPr/>
        </p:nvSpPr>
        <p:spPr bwMode="auto">
          <a:xfrm>
            <a:off x="0" y="0"/>
            <a:ext cx="9144000" cy="1143000"/>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sz="3200" kern="0" dirty="0" smtClean="0"/>
              <a:t>How is a location chosen?</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802" y="1449273"/>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4272" y="1405643"/>
            <a:ext cx="8039618" cy="430887"/>
          </a:xfrm>
          <a:prstGeom prst="rect">
            <a:avLst/>
          </a:prstGeom>
          <a:noFill/>
        </p:spPr>
        <p:txBody>
          <a:bodyPr wrap="square" rtlCol="0">
            <a:spAutoFit/>
          </a:bodyPr>
          <a:lstStyle/>
          <a:p>
            <a:r>
              <a:rPr lang="en-US" sz="2200" dirty="0" smtClean="0">
                <a:latin typeface="Futura"/>
                <a:cs typeface="Futura"/>
              </a:rPr>
              <a:t>Projects developed the following ways:</a:t>
            </a:r>
          </a:p>
        </p:txBody>
      </p:sp>
      <p:sp>
        <p:nvSpPr>
          <p:cNvPr id="7" name="TextBox 6"/>
          <p:cNvSpPr txBox="1"/>
          <p:nvPr/>
        </p:nvSpPr>
        <p:spPr>
          <a:xfrm>
            <a:off x="958112" y="1723910"/>
            <a:ext cx="8039618" cy="3970318"/>
          </a:xfrm>
          <a:prstGeom prst="rect">
            <a:avLst/>
          </a:prstGeom>
          <a:noFill/>
        </p:spPr>
        <p:txBody>
          <a:bodyPr wrap="square" rtlCol="0">
            <a:spAutoFit/>
          </a:bodyPr>
          <a:lstStyle/>
          <a:p>
            <a:r>
              <a:rPr lang="en-US" sz="2200" dirty="0" smtClean="0">
                <a:latin typeface="Futura"/>
                <a:cs typeface="Futura"/>
              </a:rPr>
              <a:t>1) ODOT Priority Lists</a:t>
            </a:r>
          </a:p>
          <a:p>
            <a:r>
              <a:rPr lang="en-US" sz="2000" i="1" dirty="0" smtClean="0"/>
              <a:t>	Rural </a:t>
            </a:r>
            <a:r>
              <a:rPr lang="en-US" sz="2000" i="1" dirty="0"/>
              <a:t>Intersection</a:t>
            </a:r>
          </a:p>
          <a:p>
            <a:r>
              <a:rPr lang="en-US" sz="2000" i="1" dirty="0" smtClean="0"/>
              <a:t>	Rural </a:t>
            </a:r>
            <a:r>
              <a:rPr lang="en-US" sz="2000" i="1" dirty="0"/>
              <a:t>Segment – Non Freeway</a:t>
            </a:r>
          </a:p>
          <a:p>
            <a:r>
              <a:rPr lang="en-US" sz="2000" i="1" dirty="0" smtClean="0"/>
              <a:t>	Rural </a:t>
            </a:r>
            <a:r>
              <a:rPr lang="en-US" sz="2000" i="1" dirty="0"/>
              <a:t>Freeway</a:t>
            </a:r>
          </a:p>
          <a:p>
            <a:r>
              <a:rPr lang="en-US" sz="2000" i="1" dirty="0" smtClean="0"/>
              <a:t>	Urban </a:t>
            </a:r>
            <a:r>
              <a:rPr lang="en-US" sz="2000" i="1" dirty="0"/>
              <a:t>Intersection</a:t>
            </a:r>
          </a:p>
          <a:p>
            <a:r>
              <a:rPr lang="en-US" sz="2000" i="1" dirty="0" smtClean="0"/>
              <a:t>	Urban </a:t>
            </a:r>
            <a:r>
              <a:rPr lang="en-US" sz="2000" i="1" dirty="0"/>
              <a:t>Segment – Non Freeway</a:t>
            </a:r>
          </a:p>
          <a:p>
            <a:r>
              <a:rPr lang="en-US" sz="2000" i="1" dirty="0" smtClean="0"/>
              <a:t>	Urban </a:t>
            </a:r>
            <a:r>
              <a:rPr lang="en-US" sz="2000" i="1" dirty="0"/>
              <a:t>Freeway</a:t>
            </a:r>
          </a:p>
          <a:p>
            <a:endParaRPr lang="en-US" sz="2200" dirty="0" smtClean="0">
              <a:latin typeface="Futura"/>
              <a:cs typeface="Futura"/>
            </a:endParaRPr>
          </a:p>
          <a:p>
            <a:r>
              <a:rPr lang="en-US" sz="2200" dirty="0" smtClean="0">
                <a:latin typeface="Futura"/>
                <a:cs typeface="Futura"/>
              </a:rPr>
              <a:t>2) ODOT Sponsored – District </a:t>
            </a:r>
          </a:p>
          <a:p>
            <a:endParaRPr lang="en-US" sz="2200" dirty="0" smtClean="0">
              <a:latin typeface="Futura"/>
              <a:cs typeface="Futura"/>
            </a:endParaRPr>
          </a:p>
          <a:p>
            <a:r>
              <a:rPr lang="en-US" sz="2200" dirty="0" smtClean="0">
                <a:latin typeface="Futura"/>
                <a:cs typeface="Futura"/>
              </a:rPr>
              <a:t>3) Local Sponsored – County, Municipality, etc.</a:t>
            </a:r>
          </a:p>
          <a:p>
            <a:r>
              <a:rPr lang="en-US" sz="2200" dirty="0">
                <a:latin typeface="Futura"/>
                <a:cs typeface="Futura"/>
              </a:rPr>
              <a:t>	</a:t>
            </a:r>
            <a:r>
              <a:rPr lang="en-US" sz="2200" dirty="0" smtClean="0">
                <a:latin typeface="Futura"/>
                <a:cs typeface="Futura"/>
              </a:rPr>
              <a:t>Local routes not on priority list</a:t>
            </a:r>
          </a:p>
        </p:txBody>
      </p:sp>
      <p:pic>
        <p:nvPicPr>
          <p:cNvPr id="8" name="Picture 7"/>
          <p:cNvPicPr>
            <a:picLocks noChangeAspect="1"/>
          </p:cNvPicPr>
          <p:nvPr/>
        </p:nvPicPr>
        <p:blipFill>
          <a:blip r:embed="rId4"/>
          <a:stretch>
            <a:fillRect/>
          </a:stretch>
        </p:blipFill>
        <p:spPr>
          <a:xfrm>
            <a:off x="6129607" y="2417440"/>
            <a:ext cx="2357050" cy="1359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ight Brace 9"/>
          <p:cNvSpPr/>
          <p:nvPr/>
        </p:nvSpPr>
        <p:spPr>
          <a:xfrm>
            <a:off x="5273748" y="2099173"/>
            <a:ext cx="612019" cy="183751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861148" y="6380354"/>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Safety Location Chosen</a:t>
            </a:r>
            <a:endParaRPr lang="en-US" sz="2200" b="1" dirty="0">
              <a:solidFill>
                <a:prstClr val="black"/>
              </a:solidFill>
              <a:latin typeface="Arial" charset="0"/>
              <a:cs typeface="Arial" charset="0"/>
            </a:endParaRPr>
          </a:p>
        </p:txBody>
      </p:sp>
    </p:spTree>
    <p:extLst>
      <p:ext uri="{BB962C8B-B14F-4D97-AF65-F5344CB8AC3E}">
        <p14:creationId xmlns:p14="http://schemas.microsoft.com/office/powerpoint/2010/main" val="3466199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p:cNvSpPr txBox="1">
            <a:spLocks/>
          </p:cNvSpPr>
          <p:nvPr/>
        </p:nvSpPr>
        <p:spPr bwMode="auto">
          <a:xfrm>
            <a:off x="0" y="0"/>
            <a:ext cx="9144000" cy="1143000"/>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sz="3200" kern="0" dirty="0" smtClean="0"/>
              <a:t>GCAT – What’s the crash patterns?</a:t>
            </a:r>
          </a:p>
        </p:txBody>
      </p:sp>
      <p:pic>
        <p:nvPicPr>
          <p:cNvPr id="2" name="Picture 1"/>
          <p:cNvPicPr>
            <a:picLocks noChangeAspect="1"/>
          </p:cNvPicPr>
          <p:nvPr/>
        </p:nvPicPr>
        <p:blipFill>
          <a:blip r:embed="rId3"/>
          <a:stretch>
            <a:fillRect/>
          </a:stretch>
        </p:blipFill>
        <p:spPr>
          <a:xfrm>
            <a:off x="0" y="1143000"/>
            <a:ext cx="7666074" cy="5134209"/>
          </a:xfrm>
          <a:prstGeom prst="rect">
            <a:avLst/>
          </a:prstGeom>
        </p:spPr>
      </p:pic>
      <p:cxnSp>
        <p:nvCxnSpPr>
          <p:cNvPr id="9" name="Straight Arrow Connector 8"/>
          <p:cNvCxnSpPr>
            <a:stCxn id="6" idx="0"/>
          </p:cNvCxnSpPr>
          <p:nvPr/>
        </p:nvCxnSpPr>
        <p:spPr>
          <a:xfrm flipH="1" flipV="1">
            <a:off x="2753835" y="3902149"/>
            <a:ext cx="1135932" cy="61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2753835" y="4521749"/>
            <a:ext cx="2271864" cy="1391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4008477" y="5509698"/>
            <a:ext cx="1017222" cy="390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861149" y="6380354"/>
            <a:ext cx="4593354"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Crash Data Collected &amp; Analyzed</a:t>
            </a:r>
            <a:endParaRPr lang="en-US" sz="2200" b="1" dirty="0">
              <a:solidFill>
                <a:prstClr val="black"/>
              </a:solidFill>
              <a:latin typeface="Arial" charset="0"/>
              <a:cs typeface="Arial" charset="0"/>
            </a:endParaRPr>
          </a:p>
        </p:txBody>
      </p:sp>
    </p:spTree>
    <p:extLst>
      <p:ext uri="{BB962C8B-B14F-4D97-AF65-F5344CB8AC3E}">
        <p14:creationId xmlns:p14="http://schemas.microsoft.com/office/powerpoint/2010/main" val="2039201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53" y="866246"/>
            <a:ext cx="8566137" cy="634020"/>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What’s the best countermeasure that will address the crash problems for the lowest cost?</a:t>
            </a:r>
            <a:endParaRPr lang="en-US" sz="2200" b="1" dirty="0">
              <a:solidFill>
                <a:prstClr val="black"/>
              </a:solidFill>
              <a:latin typeface="Arial" charset="0"/>
              <a:cs typeface="Arial" charset="0"/>
            </a:endParaRPr>
          </a:p>
        </p:txBody>
      </p:sp>
      <p:sp>
        <p:nvSpPr>
          <p:cNvPr id="19" name="Title 5"/>
          <p:cNvSpPr txBox="1">
            <a:spLocks/>
          </p:cNvSpPr>
          <p:nvPr/>
        </p:nvSpPr>
        <p:spPr bwMode="auto">
          <a:xfrm>
            <a:off x="0" y="0"/>
            <a:ext cx="9144000" cy="831834"/>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Select Countermeasures</a:t>
            </a:r>
          </a:p>
        </p:txBody>
      </p:sp>
      <p:pic>
        <p:nvPicPr>
          <p:cNvPr id="8" name="Picture 7"/>
          <p:cNvPicPr>
            <a:picLocks noChangeAspect="1"/>
          </p:cNvPicPr>
          <p:nvPr/>
        </p:nvPicPr>
        <p:blipFill>
          <a:blip r:embed="rId3"/>
          <a:stretch>
            <a:fillRect/>
          </a:stretch>
        </p:blipFill>
        <p:spPr>
          <a:xfrm>
            <a:off x="187753" y="1465854"/>
            <a:ext cx="7097996" cy="4753750"/>
          </a:xfrm>
          <a:prstGeom prst="rect">
            <a:avLst/>
          </a:prstGeom>
        </p:spPr>
      </p:pic>
      <p:sp>
        <p:nvSpPr>
          <p:cNvPr id="10" name="Rounded Rectangle 9"/>
          <p:cNvSpPr/>
          <p:nvPr/>
        </p:nvSpPr>
        <p:spPr>
          <a:xfrm>
            <a:off x="333979" y="4705626"/>
            <a:ext cx="2151410" cy="9553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57 Rear End crashes from 2006-2010</a:t>
            </a:r>
          </a:p>
        </p:txBody>
      </p:sp>
      <p:sp>
        <p:nvSpPr>
          <p:cNvPr id="5" name="Oval 4"/>
          <p:cNvSpPr/>
          <p:nvPr/>
        </p:nvSpPr>
        <p:spPr>
          <a:xfrm>
            <a:off x="1987975" y="3520761"/>
            <a:ext cx="850604" cy="7868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10" idx="0"/>
            <a:endCxn id="5" idx="3"/>
          </p:cNvCxnSpPr>
          <p:nvPr/>
        </p:nvCxnSpPr>
        <p:spPr>
          <a:xfrm flipV="1">
            <a:off x="1409684" y="4192344"/>
            <a:ext cx="702859" cy="5132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142549" y="1572059"/>
            <a:ext cx="1970576" cy="84949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Install Dedicated Left Turn Lane?</a:t>
            </a:r>
          </a:p>
        </p:txBody>
      </p:sp>
      <p:pic>
        <p:nvPicPr>
          <p:cNvPr id="6" name="Picture 5"/>
          <p:cNvPicPr>
            <a:picLocks noChangeAspect="1"/>
          </p:cNvPicPr>
          <p:nvPr/>
        </p:nvPicPr>
        <p:blipFill>
          <a:blip r:embed="rId4"/>
          <a:stretch>
            <a:fillRect/>
          </a:stretch>
        </p:blipFill>
        <p:spPr>
          <a:xfrm>
            <a:off x="2801110" y="4486149"/>
            <a:ext cx="6155012" cy="155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Connector 13"/>
          <p:cNvCxnSpPr/>
          <p:nvPr/>
        </p:nvCxnSpPr>
        <p:spPr>
          <a:xfrm>
            <a:off x="2838579" y="5522542"/>
            <a:ext cx="60074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396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045" y="921010"/>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Economic Crash Analysis Tool</a:t>
            </a:r>
            <a:endParaRPr lang="en-US" sz="2200" b="1" dirty="0">
              <a:solidFill>
                <a:prstClr val="black"/>
              </a:solidFill>
              <a:latin typeface="Arial" charset="0"/>
              <a:cs typeface="Arial" charset="0"/>
            </a:endParaRP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094" y="1449831"/>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5"/>
          <p:cNvSpPr txBox="1">
            <a:spLocks/>
          </p:cNvSpPr>
          <p:nvPr/>
        </p:nvSpPr>
        <p:spPr bwMode="auto">
          <a:xfrm>
            <a:off x="0" y="0"/>
            <a:ext cx="9144000" cy="796971"/>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ECAT Analysis</a:t>
            </a:r>
          </a:p>
        </p:txBody>
      </p:sp>
      <p:pic>
        <p:nvPicPr>
          <p:cNvPr id="8" name="Picture 7"/>
          <p:cNvPicPr>
            <a:picLocks noChangeAspect="1"/>
          </p:cNvPicPr>
          <p:nvPr/>
        </p:nvPicPr>
        <p:blipFill>
          <a:blip r:embed="rId4"/>
          <a:stretch>
            <a:fillRect/>
          </a:stretch>
        </p:blipFill>
        <p:spPr>
          <a:xfrm>
            <a:off x="7118803" y="109407"/>
            <a:ext cx="1923742" cy="794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5"/>
          <a:stretch>
            <a:fillRect/>
          </a:stretch>
        </p:blipFill>
        <p:spPr>
          <a:xfrm>
            <a:off x="187753" y="2625295"/>
            <a:ext cx="8758570" cy="1038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676244" y="1371705"/>
            <a:ext cx="8039618" cy="430887"/>
          </a:xfrm>
          <a:prstGeom prst="rect">
            <a:avLst/>
          </a:prstGeom>
          <a:noFill/>
        </p:spPr>
        <p:txBody>
          <a:bodyPr wrap="square" rtlCol="0">
            <a:spAutoFit/>
          </a:bodyPr>
          <a:lstStyle/>
          <a:p>
            <a:r>
              <a:rPr lang="en-US" sz="2200" dirty="0" smtClean="0">
                <a:latin typeface="Futura"/>
                <a:cs typeface="Futura"/>
              </a:rPr>
              <a:t>Imports crash data from GCAT</a:t>
            </a: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631" y="1933980"/>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81781" y="1855854"/>
            <a:ext cx="8039618" cy="769441"/>
          </a:xfrm>
          <a:prstGeom prst="rect">
            <a:avLst/>
          </a:prstGeom>
          <a:noFill/>
        </p:spPr>
        <p:txBody>
          <a:bodyPr wrap="square" rtlCol="0">
            <a:spAutoFit/>
          </a:bodyPr>
          <a:lstStyle/>
          <a:p>
            <a:r>
              <a:rPr lang="en-US" sz="2200" dirty="0" smtClean="0">
                <a:latin typeface="Futura"/>
                <a:cs typeface="Futura"/>
              </a:rPr>
              <a:t>Calculates predicted crash frequencies and provides a value for the potential for safety improvement</a:t>
            </a:r>
          </a:p>
        </p:txBody>
      </p:sp>
      <p:pic>
        <p:nvPicPr>
          <p:cNvPr id="4" name="Picture 3"/>
          <p:cNvPicPr>
            <a:picLocks noChangeAspect="1"/>
          </p:cNvPicPr>
          <p:nvPr/>
        </p:nvPicPr>
        <p:blipFill>
          <a:blip r:embed="rId6"/>
          <a:stretch>
            <a:fillRect/>
          </a:stretch>
        </p:blipFill>
        <p:spPr>
          <a:xfrm>
            <a:off x="187753" y="3889937"/>
            <a:ext cx="8758570" cy="213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87753" y="3949017"/>
            <a:ext cx="7219913" cy="1055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50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045" y="921010"/>
            <a:ext cx="8566137" cy="363176"/>
          </a:xfrm>
          <a:prstGeom prst="rect">
            <a:avLst/>
          </a:prstGeom>
          <a:noFill/>
        </p:spPr>
        <p:txBody>
          <a:bodyPr wrap="square" rtlCol="0">
            <a:spAutoFit/>
          </a:bodyPr>
          <a:lstStyle/>
          <a:p>
            <a:pPr marL="342900" indent="-342900" defTabSz="914400" fontAlgn="base">
              <a:lnSpc>
                <a:spcPct val="80000"/>
              </a:lnSpc>
              <a:spcBef>
                <a:spcPct val="20000"/>
              </a:spcBef>
              <a:spcAft>
                <a:spcPct val="0"/>
              </a:spcAft>
            </a:pPr>
            <a:r>
              <a:rPr lang="en-US" sz="2200" b="1" dirty="0" smtClean="0">
                <a:solidFill>
                  <a:prstClr val="black"/>
                </a:solidFill>
                <a:latin typeface="Arial" charset="0"/>
                <a:cs typeface="Arial" charset="0"/>
              </a:rPr>
              <a:t>Economic Crash Analysis Tool</a:t>
            </a:r>
            <a:endParaRPr lang="en-US" sz="2200" b="1" dirty="0">
              <a:solidFill>
                <a:prstClr val="black"/>
              </a:solidFill>
              <a:latin typeface="Arial" charset="0"/>
              <a:cs typeface="Arial" charset="0"/>
            </a:endParaRPr>
          </a:p>
        </p:txBody>
      </p:sp>
      <p:sp>
        <p:nvSpPr>
          <p:cNvPr id="22" name="TextBox 21"/>
          <p:cNvSpPr txBox="1"/>
          <p:nvPr/>
        </p:nvSpPr>
        <p:spPr>
          <a:xfrm>
            <a:off x="584975" y="1284186"/>
            <a:ext cx="8039618" cy="430887"/>
          </a:xfrm>
          <a:prstGeom prst="rect">
            <a:avLst/>
          </a:prstGeom>
          <a:noFill/>
        </p:spPr>
        <p:txBody>
          <a:bodyPr wrap="square" rtlCol="0">
            <a:spAutoFit/>
          </a:bodyPr>
          <a:lstStyle/>
          <a:p>
            <a:r>
              <a:rPr lang="en-US" sz="2200" dirty="0" smtClean="0">
                <a:latin typeface="Futura"/>
                <a:cs typeface="Futura"/>
              </a:rPr>
              <a:t>Tool has the ability to complete a benefit-cost analysis</a:t>
            </a:r>
          </a:p>
        </p:txBody>
      </p:sp>
      <p:sp>
        <p:nvSpPr>
          <p:cNvPr id="19" name="Title 5"/>
          <p:cNvSpPr txBox="1">
            <a:spLocks/>
          </p:cNvSpPr>
          <p:nvPr/>
        </p:nvSpPr>
        <p:spPr bwMode="auto">
          <a:xfrm>
            <a:off x="0" y="0"/>
            <a:ext cx="9144000" cy="796971"/>
          </a:xfrm>
          <a:prstGeom prst="rect">
            <a:avLst/>
          </a:prstGeom>
          <a:solidFill>
            <a:schemeClr val="bg1"/>
          </a:solidFill>
          <a:ln w="9525">
            <a:noFill/>
            <a:miter lim="800000"/>
            <a:headEnd/>
            <a:tailEnd/>
          </a:ln>
        </p:spPr>
        <p:txBody>
          <a:bodyPr vert="horz" wrap="square" lIns="365760" tIns="274320" rIns="365760" bIns="45720" numCol="1" anchor="ctr" anchorCtr="0" compatLnSpc="1">
            <a:prstTxWarp prst="textNoShape">
              <a:avLst/>
            </a:prstTxWarp>
          </a:bodyPr>
          <a:lst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l" defTabSz="914400"/>
            <a:r>
              <a:rPr lang="en-US" kern="0" dirty="0" smtClean="0"/>
              <a:t>ECAT Analysis</a:t>
            </a:r>
          </a:p>
        </p:txBody>
      </p:sp>
      <p:pic>
        <p:nvPicPr>
          <p:cNvPr id="8" name="Picture 7"/>
          <p:cNvPicPr>
            <a:picLocks noChangeAspect="1"/>
          </p:cNvPicPr>
          <p:nvPr/>
        </p:nvPicPr>
        <p:blipFill>
          <a:blip r:embed="rId3"/>
          <a:stretch>
            <a:fillRect/>
          </a:stretch>
        </p:blipFill>
        <p:spPr>
          <a:xfrm>
            <a:off x="7118803" y="109407"/>
            <a:ext cx="1923742" cy="794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606" y="1362311"/>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5"/>
          <a:srcRect r="7924" b="71078"/>
          <a:stretch/>
        </p:blipFill>
        <p:spPr>
          <a:xfrm>
            <a:off x="462893" y="1780504"/>
            <a:ext cx="6276954" cy="1445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Oval 14"/>
          <p:cNvSpPr/>
          <p:nvPr/>
        </p:nvSpPr>
        <p:spPr>
          <a:xfrm>
            <a:off x="1345915" y="2845942"/>
            <a:ext cx="1880170" cy="359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6"/>
          <a:stretch>
            <a:fillRect/>
          </a:stretch>
        </p:blipFill>
        <p:spPr>
          <a:xfrm>
            <a:off x="145044" y="3369642"/>
            <a:ext cx="8793603" cy="2328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47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68F4881C-CE01-4FE1-A9F7-C83B1EECB1F4}" vid="{1D69B531-EBDC-493C-955C-614E06267B79}"/>
    </a:ext>
  </a:extLst>
</a:theme>
</file>

<file path=ppt/theme/theme2.xml><?xml version="1.0" encoding="utf-8"?>
<a:theme xmlns:a="http://schemas.openxmlformats.org/drawingml/2006/main" name="ODOT Master - Old School Zeph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DOT Master - Letterhead Styl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pperplateArial">
      <a:majorFont>
        <a:latin typeface="Copperplate Gothic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DOT Master - New Loo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rgia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5869</TotalTime>
  <Words>637</Words>
  <Application>Microsoft Office PowerPoint</Application>
  <PresentationFormat>On-screen Show (4:3)</PresentationFormat>
  <Paragraphs>139</Paragraphs>
  <Slides>16</Slides>
  <Notes>16</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Theme1</vt:lpstr>
      <vt:lpstr>ODOT Master - Old School Zepher</vt:lpstr>
      <vt:lpstr>ODOT Master - Letterhead Style</vt:lpstr>
      <vt:lpstr>ODOT Master - New 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Murphy Epson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Hanna</dc:creator>
  <cp:lastModifiedBy>pharriso</cp:lastModifiedBy>
  <cp:revision>446</cp:revision>
  <cp:lastPrinted>2015-12-08T16:54:41Z</cp:lastPrinted>
  <dcterms:created xsi:type="dcterms:W3CDTF">2014-04-25T13:24:11Z</dcterms:created>
  <dcterms:modified xsi:type="dcterms:W3CDTF">2015-12-08T17:35:01Z</dcterms:modified>
</cp:coreProperties>
</file>