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9" r:id="rId5"/>
    <p:sldMasterId id="2147483673" r:id="rId6"/>
    <p:sldMasterId id="2147483685" r:id="rId7"/>
    <p:sldMasterId id="2147483697" r:id="rId8"/>
  </p:sldMasterIdLst>
  <p:notesMasterIdLst>
    <p:notesMasterId r:id="rId30"/>
  </p:notesMasterIdLst>
  <p:handoutMasterIdLst>
    <p:handoutMasterId r:id="rId31"/>
  </p:handoutMasterIdLst>
  <p:sldIdLst>
    <p:sldId id="357" r:id="rId9"/>
    <p:sldId id="452" r:id="rId10"/>
    <p:sldId id="462" r:id="rId11"/>
    <p:sldId id="453" r:id="rId12"/>
    <p:sldId id="464" r:id="rId13"/>
    <p:sldId id="455" r:id="rId14"/>
    <p:sldId id="456" r:id="rId15"/>
    <p:sldId id="457" r:id="rId16"/>
    <p:sldId id="458" r:id="rId17"/>
    <p:sldId id="459" r:id="rId18"/>
    <p:sldId id="460" r:id="rId19"/>
    <p:sldId id="461" r:id="rId20"/>
    <p:sldId id="465" r:id="rId21"/>
    <p:sldId id="466" r:id="rId22"/>
    <p:sldId id="473" r:id="rId23"/>
    <p:sldId id="468" r:id="rId24"/>
    <p:sldId id="470" r:id="rId25"/>
    <p:sldId id="475" r:id="rId26"/>
    <p:sldId id="476" r:id="rId27"/>
    <p:sldId id="471" r:id="rId28"/>
    <p:sldId id="371" r:id="rId29"/>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9447E"/>
    <a:srgbClr val="4B8992"/>
    <a:srgbClr val="5C0024"/>
    <a:srgbClr val="678250"/>
    <a:srgbClr val="000000"/>
    <a:srgbClr val="DDAB37"/>
    <a:srgbClr val="735513"/>
    <a:srgbClr val="C18F21"/>
    <a:srgbClr val="501D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3" autoAdjust="0"/>
    <p:restoredTop sz="99613" autoAdjust="0"/>
  </p:normalViewPr>
  <p:slideViewPr>
    <p:cSldViewPr>
      <p:cViewPr varScale="1">
        <p:scale>
          <a:sx n="104" d="100"/>
          <a:sy n="104" d="100"/>
        </p:scale>
        <p:origin x="150" y="43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2046" y="-10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6DD1AF7B-205B-4949-B530-BAB725291271}" type="datetimeFigureOut">
              <a:rPr lang="en-US" smtClean="0"/>
              <a:pPr/>
              <a:t>11/30/2020</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A1A6A5FA-02DA-458B-976F-1308384E8F02}" type="slidenum">
              <a:rPr lang="en-US" smtClean="0"/>
              <a:pPr/>
              <a:t>‹#›</a:t>
            </a:fld>
            <a:endParaRPr lang="en-US" dirty="0"/>
          </a:p>
        </p:txBody>
      </p:sp>
    </p:spTree>
    <p:extLst>
      <p:ext uri="{BB962C8B-B14F-4D97-AF65-F5344CB8AC3E}">
        <p14:creationId xmlns:p14="http://schemas.microsoft.com/office/powerpoint/2010/main" val="713020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8A16A90-0C31-456A-973E-2BEC4B145C3B}" type="datetimeFigureOut">
              <a:rPr lang="en-US" smtClean="0"/>
              <a:pPr/>
              <a:t>11/30/2020</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F2E84594-9912-4D06-8E84-74B2C7638013}" type="slidenum">
              <a:rPr lang="en-US" smtClean="0"/>
              <a:pPr/>
              <a:t>‹#›</a:t>
            </a:fld>
            <a:endParaRPr lang="en-US" dirty="0"/>
          </a:p>
        </p:txBody>
      </p:sp>
    </p:spTree>
    <p:extLst>
      <p:ext uri="{BB962C8B-B14F-4D97-AF65-F5344CB8AC3E}">
        <p14:creationId xmlns:p14="http://schemas.microsoft.com/office/powerpoint/2010/main" val="1332213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r>
              <a:rPr lang="en-US" dirty="0"/>
              <a:t>Saving Lives, Time, and Resources</a:t>
            </a:r>
          </a:p>
        </p:txBody>
      </p:sp>
      <p:sp>
        <p:nvSpPr>
          <p:cNvPr id="4" name="Slide Number Placeholder 3"/>
          <p:cNvSpPr>
            <a:spLocks noGrp="1"/>
          </p:cNvSpPr>
          <p:nvPr>
            <p:ph type="sldNum" sz="quarter" idx="10"/>
          </p:nvPr>
        </p:nvSpPr>
        <p:spPr/>
        <p:txBody>
          <a:bodyPr/>
          <a:lstStyle/>
          <a:p>
            <a:fld id="{F2E84594-9912-4D06-8E84-74B2C7638013}"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651A2F-4563-4F78-B988-EEBB98C8969F}" type="slidenum">
              <a:rPr lang="en-US" smtClean="0"/>
              <a:pPr/>
              <a:t>2</a:t>
            </a:fld>
            <a:endParaRPr lang="en-US"/>
          </a:p>
        </p:txBody>
      </p:sp>
    </p:spTree>
    <p:extLst>
      <p:ext uri="{BB962C8B-B14F-4D97-AF65-F5344CB8AC3E}">
        <p14:creationId xmlns:p14="http://schemas.microsoft.com/office/powerpoint/2010/main" val="188591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651A2F-4563-4F78-B988-EEBB98C8969F}" type="slidenum">
              <a:rPr lang="en-US" smtClean="0"/>
              <a:pPr/>
              <a:t>3</a:t>
            </a:fld>
            <a:endParaRPr lang="en-US"/>
          </a:p>
        </p:txBody>
      </p:sp>
    </p:spTree>
    <p:extLst>
      <p:ext uri="{BB962C8B-B14F-4D97-AF65-F5344CB8AC3E}">
        <p14:creationId xmlns:p14="http://schemas.microsoft.com/office/powerpoint/2010/main" val="1952189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0D289A-B178-44C5-9ADF-5454503D7183}" type="slidenum">
              <a:rPr lang="en-US" smtClean="0"/>
              <a:t>5</a:t>
            </a:fld>
            <a:endParaRPr lang="en-US"/>
          </a:p>
        </p:txBody>
      </p:sp>
    </p:spTree>
    <p:extLst>
      <p:ext uri="{BB962C8B-B14F-4D97-AF65-F5344CB8AC3E}">
        <p14:creationId xmlns:p14="http://schemas.microsoft.com/office/powerpoint/2010/main" val="2319084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Lovell and Hauer (1986) conducted a before-after analysis related to converting minor-road STOP to all-way STOP control, and found that the type of an angle crash decreased by 75 percent after its conversion.  In the studies by Harwood et al. (2000) and Simpson and Hummer (2010), this countermeasure enables all type crashes to decrease by 48 percent and 68 percent. The cost of conversion from two-way to all-way stop control with dual oversized stop signs is approximately $5,000 (Simpson and Hummer 2010).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that the CMF of Lovell and Hauer (1986) is excluded due to different target crash type. </a:t>
            </a:r>
            <a:endParaRPr lang="en-US" dirty="0"/>
          </a:p>
        </p:txBody>
      </p:sp>
      <p:sp>
        <p:nvSpPr>
          <p:cNvPr id="4" name="Slide Number Placeholder 3"/>
          <p:cNvSpPr>
            <a:spLocks noGrp="1"/>
          </p:cNvSpPr>
          <p:nvPr>
            <p:ph type="sldNum" sz="quarter" idx="10"/>
          </p:nvPr>
        </p:nvSpPr>
        <p:spPr/>
        <p:txBody>
          <a:bodyPr/>
          <a:lstStyle/>
          <a:p>
            <a:fld id="{7D0D289A-B178-44C5-9ADF-5454503D7183}" type="slidenum">
              <a:rPr lang="en-US" smtClean="0"/>
              <a:t>7</a:t>
            </a:fld>
            <a:endParaRPr lang="en-US"/>
          </a:p>
        </p:txBody>
      </p:sp>
    </p:spTree>
    <p:extLst>
      <p:ext uri="{BB962C8B-B14F-4D97-AF65-F5344CB8AC3E}">
        <p14:creationId xmlns:p14="http://schemas.microsoft.com/office/powerpoint/2010/main" val="3920324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651A2F-4563-4F78-B988-EEBB98C8969F}"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hasCustomPrompt="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here to add date</a:t>
            </a:r>
          </a:p>
        </p:txBody>
      </p:sp>
      <p:sp>
        <p:nvSpPr>
          <p:cNvPr id="4" name="Date Placeholder 3"/>
          <p:cNvSpPr>
            <a:spLocks noGrp="1"/>
          </p:cNvSpPr>
          <p:nvPr>
            <p:ph type="dt" sz="half" idx="10"/>
          </p:nvPr>
        </p:nvSpPr>
        <p:spPr/>
        <p:txBody>
          <a:bodyPr/>
          <a:lstStyle/>
          <a:p>
            <a:fld id="{2E6EAA7D-0242-44D4-96D7-F4D9B9A0A75E}" type="datetimeFigureOut">
              <a:rPr lang="en-US" smtClean="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A82157-CBC7-428D-8F73-B16C38E7378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6EAA7D-0242-44D4-96D7-F4D9B9A0A75E}" type="datetimeFigureOut">
              <a:rPr lang="en-US" smtClean="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A82157-CBC7-428D-8F73-B16C38E7378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6EAA7D-0242-44D4-96D7-F4D9B9A0A75E}" type="datetimeFigureOut">
              <a:rPr lang="en-US" smtClean="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A82157-CBC7-428D-8F73-B16C38E7378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D54E57-3D1C-464B-862A-146FFD50A474}" type="datetimeFigureOut">
              <a:rPr lang="en-US" smtClean="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CA9F93-A602-494D-99FD-708EBE3F6029}"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D54E57-3D1C-464B-862A-146FFD50A474}" type="datetimeFigureOut">
              <a:rPr lang="en-US" smtClean="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CA9F93-A602-494D-99FD-708EBE3F6029}"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D54E57-3D1C-464B-862A-146FFD50A474}" type="datetimeFigureOut">
              <a:rPr lang="en-US" smtClean="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CA9F93-A602-494D-99FD-708EBE3F6029}"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D54E57-3D1C-464B-862A-146FFD50A474}" type="datetimeFigureOut">
              <a:rPr lang="en-US" smtClean="0"/>
              <a:pPr/>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CA9F93-A602-494D-99FD-708EBE3F6029}"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D54E57-3D1C-464B-862A-146FFD50A474}" type="datetimeFigureOut">
              <a:rPr lang="en-US" smtClean="0"/>
              <a:pPr/>
              <a:t>11/30/2020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DCA9F93-A602-494D-99FD-708EBE3F6029}"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D54E57-3D1C-464B-862A-146FFD50A474}" type="datetimeFigureOut">
              <a:rPr lang="en-US" smtClean="0"/>
              <a:pPr/>
              <a:t>11/30/2020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CA9F93-A602-494D-99FD-708EBE3F6029}"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D54E57-3D1C-464B-862A-146FFD50A474}" type="datetimeFigureOut">
              <a:rPr lang="en-US" smtClean="0"/>
              <a:pPr/>
              <a:t>11/30/2020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CA9F93-A602-494D-99FD-708EBE3F6029}"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D54E57-3D1C-464B-862A-146FFD50A474}" type="datetimeFigureOut">
              <a:rPr lang="en-US" smtClean="0"/>
              <a:pPr/>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CA9F93-A602-494D-99FD-708EBE3F602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A82157-CBC7-428D-8F73-B16C38E73789}"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D54E57-3D1C-464B-862A-146FFD50A474}" type="datetimeFigureOut">
              <a:rPr lang="en-US" smtClean="0"/>
              <a:pPr/>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CA9F93-A602-494D-99FD-708EBE3F6029}"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D54E57-3D1C-464B-862A-146FFD50A474}" type="datetimeFigureOut">
              <a:rPr lang="en-US" smtClean="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CA9F93-A602-494D-99FD-708EBE3F6029}"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D54E57-3D1C-464B-862A-146FFD50A474}" type="datetimeFigureOut">
              <a:rPr lang="en-US" smtClean="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CA9F93-A602-494D-99FD-708EBE3F6029}"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5FDFCA5-397A-44CF-A4E4-D7EB935930A0}" type="datetimeFigureOut">
              <a:rPr lang="en-US" smtClean="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FAC9D2-BD9A-423D-B792-8C8FCFE59079}"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FDFCA5-397A-44CF-A4E4-D7EB935930A0}" type="datetimeFigureOut">
              <a:rPr lang="en-US" smtClean="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FAC9D2-BD9A-423D-B792-8C8FCFE59079}"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FDFCA5-397A-44CF-A4E4-D7EB935930A0}" type="datetimeFigureOut">
              <a:rPr lang="en-US" smtClean="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FAC9D2-BD9A-423D-B792-8C8FCFE59079}"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FDFCA5-397A-44CF-A4E4-D7EB935930A0}" type="datetimeFigureOut">
              <a:rPr lang="en-US" smtClean="0"/>
              <a:pPr/>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FAC9D2-BD9A-423D-B792-8C8FCFE5907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97600" y="274638"/>
            <a:ext cx="5384800" cy="1143000"/>
          </a:xfrm>
        </p:spPr>
        <p:txBody>
          <a:bodyPr>
            <a:noAutofit/>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1600201"/>
            <a:ext cx="5389033" cy="4525963"/>
          </a:xfrm>
        </p:spPr>
        <p:txBody>
          <a:bodyPr>
            <a:noAutofit/>
          </a:bodyPr>
          <a:lstStyle>
            <a:lvl1pPr>
              <a:buClr>
                <a:srgbClr val="19447E"/>
              </a:buClr>
              <a:buSzPct val="125000"/>
              <a:buFont typeface="Wingdings" pitchFamily="2" charset="2"/>
              <a:buChar char="§"/>
              <a:defRPr sz="2400"/>
            </a:lvl1pPr>
            <a:lvl2pPr>
              <a:buClr>
                <a:srgbClr val="5C0024"/>
              </a:buClr>
              <a:buSzPct val="125000"/>
              <a:buFont typeface="Arial" pitchFamily="34" charset="0"/>
              <a:buChar char="•"/>
              <a:defRPr sz="2000"/>
            </a:lvl2pPr>
            <a:lvl3pPr>
              <a:buClr>
                <a:schemeClr val="tx1"/>
              </a:buClr>
              <a:buSzPct val="125000"/>
              <a:buFont typeface="Calibri" pitchFamily="34" charset="0"/>
              <a:buChar cha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5FDFCA5-397A-44CF-A4E4-D7EB935930A0}" type="datetimeFigureOut">
              <a:rPr lang="en-US" smtClean="0"/>
              <a:pPr/>
              <a:t>11/30/2020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FAC9D2-BD9A-423D-B792-8C8FCFE59079}"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FDFCA5-397A-44CF-A4E4-D7EB935930A0}" type="datetimeFigureOut">
              <a:rPr lang="en-US" smtClean="0"/>
              <a:pPr/>
              <a:t>11/30/2020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FAC9D2-BD9A-423D-B792-8C8FCFE59079}"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FDFCA5-397A-44CF-A4E4-D7EB935930A0}" type="datetimeFigureOut">
              <a:rPr lang="en-US" smtClean="0"/>
              <a:pPr/>
              <a:t>11/30/2020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FAC9D2-BD9A-423D-B792-8C8FCFE5907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6EAA7D-0242-44D4-96D7-F4D9B9A0A75E}" type="datetimeFigureOut">
              <a:rPr lang="en-US" smtClean="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A82157-CBC7-428D-8F73-B16C38E73789}"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FDFCA5-397A-44CF-A4E4-D7EB935930A0}" type="datetimeFigureOut">
              <a:rPr lang="en-US" smtClean="0"/>
              <a:pPr/>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FAC9D2-BD9A-423D-B792-8C8FCFE59079}"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FDFCA5-397A-44CF-A4E4-D7EB935930A0}" type="datetimeFigureOut">
              <a:rPr lang="en-US" smtClean="0"/>
              <a:pPr/>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FAC9D2-BD9A-423D-B792-8C8FCFE59079}"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FDFCA5-397A-44CF-A4E4-D7EB935930A0}" type="datetimeFigureOut">
              <a:rPr lang="en-US" smtClean="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FAC9D2-BD9A-423D-B792-8C8FCFE59079}"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FDFCA5-397A-44CF-A4E4-D7EB935930A0}" type="datetimeFigureOut">
              <a:rPr lang="en-US" smtClean="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FAC9D2-BD9A-423D-B792-8C8FCFE59079}"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B72564-CF87-4EE4-954E-8C6AB75BEC95}" type="datetimeFigureOut">
              <a:rPr lang="en-US" smtClean="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597C2C-D5F8-43A1-91C9-44B025E09FC8}"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B72564-CF87-4EE4-954E-8C6AB75BEC95}" type="datetimeFigureOut">
              <a:rPr lang="en-US" smtClean="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597C2C-D5F8-43A1-91C9-44B025E09FC8}"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B72564-CF87-4EE4-954E-8C6AB75BEC95}" type="datetimeFigureOut">
              <a:rPr lang="en-US" smtClean="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597C2C-D5F8-43A1-91C9-44B025E09FC8}" type="slidenum">
              <a:rPr lang="en-US" smtClean="0"/>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B72564-CF87-4EE4-954E-8C6AB75BEC95}" type="datetimeFigureOut">
              <a:rPr lang="en-US" smtClean="0"/>
              <a:pPr/>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597C2C-D5F8-43A1-91C9-44B025E09FC8}"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B72564-CF87-4EE4-954E-8C6AB75BEC95}" type="datetimeFigureOut">
              <a:rPr lang="en-US" smtClean="0"/>
              <a:pPr/>
              <a:t>11/30/2020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D597C2C-D5F8-43A1-91C9-44B025E09FC8}"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B72564-CF87-4EE4-954E-8C6AB75BEC95}" type="datetimeFigureOut">
              <a:rPr lang="en-US" smtClean="0"/>
              <a:pPr/>
              <a:t>11/30/2020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D597C2C-D5F8-43A1-91C9-44B025E09FC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6EAA7D-0242-44D4-96D7-F4D9B9A0A75E}" type="datetimeFigureOut">
              <a:rPr lang="en-US" smtClean="0"/>
              <a:pPr/>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A82157-CBC7-428D-8F73-B16C38E73789}"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72564-CF87-4EE4-954E-8C6AB75BEC95}" type="datetimeFigureOut">
              <a:rPr lang="en-US" smtClean="0"/>
              <a:pPr/>
              <a:t>11/30/2020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D597C2C-D5F8-43A1-91C9-44B025E09FC8}"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B72564-CF87-4EE4-954E-8C6AB75BEC95}" type="datetimeFigureOut">
              <a:rPr lang="en-US" smtClean="0"/>
              <a:pPr/>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597C2C-D5F8-43A1-91C9-44B025E09FC8}"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B72564-CF87-4EE4-954E-8C6AB75BEC95}" type="datetimeFigureOut">
              <a:rPr lang="en-US" smtClean="0"/>
              <a:pPr/>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597C2C-D5F8-43A1-91C9-44B025E09FC8}"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B72564-CF87-4EE4-954E-8C6AB75BEC95}" type="datetimeFigureOut">
              <a:rPr lang="en-US" smtClean="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597C2C-D5F8-43A1-91C9-44B025E09FC8}"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B72564-CF87-4EE4-954E-8C6AB75BEC95}" type="datetimeFigureOut">
              <a:rPr lang="en-US" smtClean="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597C2C-D5F8-43A1-91C9-44B025E09FC8}"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95F388B-5F13-4E77-B1E9-1503D3949EDE}" type="datetimeFigureOut">
              <a:rPr lang="en-US" smtClean="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D5224-F9FE-4F9B-B0B9-9B6AF5486235}"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5F388B-5F13-4E77-B1E9-1503D3949EDE}" type="datetimeFigureOut">
              <a:rPr lang="en-US" smtClean="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D5224-F9FE-4F9B-B0B9-9B6AF5486235}"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5F388B-5F13-4E77-B1E9-1503D3949EDE}" type="datetimeFigureOut">
              <a:rPr lang="en-US" smtClean="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D5224-F9FE-4F9B-B0B9-9B6AF5486235}" type="slidenum">
              <a:rPr lang="en-US" smtClean="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5F388B-5F13-4E77-B1E9-1503D3949EDE}" type="datetimeFigureOut">
              <a:rPr lang="en-US" smtClean="0"/>
              <a:pPr/>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5D5224-F9FE-4F9B-B0B9-9B6AF5486235}" type="slidenum">
              <a:rPr lang="en-US" smtClean="0"/>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95F388B-5F13-4E77-B1E9-1503D3949EDE}" type="datetimeFigureOut">
              <a:rPr lang="en-US" smtClean="0"/>
              <a:pPr/>
              <a:t>11/30/2020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5D5224-F9FE-4F9B-B0B9-9B6AF548623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6EAA7D-0242-44D4-96D7-F4D9B9A0A75E}" type="datetimeFigureOut">
              <a:rPr lang="en-US" smtClean="0"/>
              <a:pPr/>
              <a:t>11/30/2020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A82157-CBC7-428D-8F73-B16C38E73789}"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5F388B-5F13-4E77-B1E9-1503D3949EDE}" type="datetimeFigureOut">
              <a:rPr lang="en-US" smtClean="0"/>
              <a:pPr/>
              <a:t>11/30/2020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5D5224-F9FE-4F9B-B0B9-9B6AF5486235}" type="slidenum">
              <a:rPr lang="en-US" smtClean="0"/>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F388B-5F13-4E77-B1E9-1503D3949EDE}" type="datetimeFigureOut">
              <a:rPr lang="en-US" smtClean="0"/>
              <a:pPr/>
              <a:t>11/30/2020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5D5224-F9FE-4F9B-B0B9-9B6AF5486235}" type="slidenum">
              <a:rPr lang="en-US" smtClean="0"/>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5F388B-5F13-4E77-B1E9-1503D3949EDE}" type="datetimeFigureOut">
              <a:rPr lang="en-US" smtClean="0"/>
              <a:pPr/>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5D5224-F9FE-4F9B-B0B9-9B6AF5486235}" type="slidenum">
              <a:rPr lang="en-US" smtClean="0"/>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5F388B-5F13-4E77-B1E9-1503D3949EDE}" type="datetimeFigureOut">
              <a:rPr lang="en-US" smtClean="0"/>
              <a:pPr/>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5D5224-F9FE-4F9B-B0B9-9B6AF5486235}" type="slidenum">
              <a:rPr lang="en-US" smtClean="0"/>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5F388B-5F13-4E77-B1E9-1503D3949EDE}" type="datetimeFigureOut">
              <a:rPr lang="en-US" smtClean="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D5224-F9FE-4F9B-B0B9-9B6AF5486235}" type="slidenum">
              <a:rPr lang="en-US" smtClean="0"/>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5F388B-5F13-4E77-B1E9-1503D3949EDE}" type="datetimeFigureOut">
              <a:rPr lang="en-US" smtClean="0"/>
              <a:pPr/>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D5224-F9FE-4F9B-B0B9-9B6AF548623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6EAA7D-0242-44D4-96D7-F4D9B9A0A75E}" type="datetimeFigureOut">
              <a:rPr lang="en-US" smtClean="0"/>
              <a:pPr/>
              <a:t>11/30/2020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A82157-CBC7-428D-8F73-B16C38E7378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AA7D-0242-44D4-96D7-F4D9B9A0A75E}" type="datetimeFigureOut">
              <a:rPr lang="en-US" smtClean="0"/>
              <a:pPr/>
              <a:t>11/30/2020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A82157-CBC7-428D-8F73-B16C38E7378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6EAA7D-0242-44D4-96D7-F4D9B9A0A75E}" type="datetimeFigureOut">
              <a:rPr lang="en-US" smtClean="0"/>
              <a:pPr/>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A82157-CBC7-428D-8F73-B16C38E7378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6EAA7D-0242-44D4-96D7-F4D9B9A0A75E}" type="datetimeFigureOut">
              <a:rPr lang="en-US" smtClean="0"/>
              <a:pPr/>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A82157-CBC7-428D-8F73-B16C38E7378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274638"/>
            <a:ext cx="10464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495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6EAA7D-0242-44D4-96D7-F4D9B9A0A75E}" type="datetimeFigureOut">
              <a:rPr lang="en-US" smtClean="0"/>
              <a:pPr/>
              <a:t>11/30/2020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A82157-CBC7-428D-8F73-B16C38E73789}" type="slidenum">
              <a:rPr lang="en-US" smtClean="0"/>
              <a:pPr/>
              <a:t>‹#›</a:t>
            </a:fld>
            <a:endParaRPr lang="en-US" dirty="0"/>
          </a:p>
        </p:txBody>
      </p:sp>
      <p:sp>
        <p:nvSpPr>
          <p:cNvPr id="7" name="Rectangle 6"/>
          <p:cNvSpPr/>
          <p:nvPr/>
        </p:nvSpPr>
        <p:spPr>
          <a:xfrm>
            <a:off x="0" y="6217920"/>
            <a:ext cx="12192000" cy="640080"/>
          </a:xfrm>
          <a:prstGeom prst="rect">
            <a:avLst/>
          </a:prstGeom>
          <a:solidFill>
            <a:srgbClr val="19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itchFamily="34" charset="0"/>
              <a:cs typeface="Arial" pitchFamily="34" charset="0"/>
            </a:endParaRPr>
          </a:p>
        </p:txBody>
      </p:sp>
      <p:grpSp>
        <p:nvGrpSpPr>
          <p:cNvPr id="8" name="Group 13"/>
          <p:cNvGrpSpPr/>
          <p:nvPr/>
        </p:nvGrpSpPr>
        <p:grpSpPr>
          <a:xfrm>
            <a:off x="93357" y="270114"/>
            <a:ext cx="812800" cy="1140619"/>
            <a:chOff x="152400" y="270113"/>
            <a:chExt cx="609600" cy="1140619"/>
          </a:xfrm>
        </p:grpSpPr>
        <p:sp>
          <p:nvSpPr>
            <p:cNvPr id="9" name="Rectangle 8"/>
            <p:cNvSpPr/>
            <p:nvPr userDrawn="1"/>
          </p:nvSpPr>
          <p:spPr>
            <a:xfrm>
              <a:off x="152400" y="270113"/>
              <a:ext cx="609600" cy="228600"/>
            </a:xfrm>
            <a:prstGeom prst="rect">
              <a:avLst/>
            </a:prstGeom>
            <a:solidFill>
              <a:srgbClr val="DDA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152400" y="499594"/>
              <a:ext cx="609600" cy="228600"/>
            </a:xfrm>
            <a:prstGeom prst="rect">
              <a:avLst/>
            </a:prstGeom>
            <a:solidFill>
              <a:srgbClr val="19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p:cNvSpPr/>
            <p:nvPr userDrawn="1"/>
          </p:nvSpPr>
          <p:spPr>
            <a:xfrm>
              <a:off x="152400" y="727313"/>
              <a:ext cx="609600" cy="228600"/>
            </a:xfrm>
            <a:prstGeom prst="rect">
              <a:avLst/>
            </a:prstGeom>
            <a:solidFill>
              <a:srgbClr val="678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userDrawn="1"/>
          </p:nvSpPr>
          <p:spPr>
            <a:xfrm>
              <a:off x="152400" y="955921"/>
              <a:ext cx="609600" cy="228600"/>
            </a:xfrm>
            <a:prstGeom prst="rect">
              <a:avLst/>
            </a:prstGeom>
            <a:solidFill>
              <a:srgbClr val="5C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p:cNvSpPr/>
            <p:nvPr userDrawn="1"/>
          </p:nvSpPr>
          <p:spPr>
            <a:xfrm>
              <a:off x="152400" y="1182132"/>
              <a:ext cx="609600" cy="228600"/>
            </a:xfrm>
            <a:prstGeom prst="rect">
              <a:avLst/>
            </a:prstGeom>
            <a:solidFill>
              <a:srgbClr val="4B8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5" name="Rectangle 14"/>
          <p:cNvSpPr/>
          <p:nvPr/>
        </p:nvSpPr>
        <p:spPr>
          <a:xfrm>
            <a:off x="0" y="0"/>
            <a:ext cx="12192000" cy="6858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9" name="Picture 18" descr="transMaroon.gif"/>
          <p:cNvPicPr>
            <a:picLocks noChangeAspect="1"/>
          </p:cNvPicPr>
          <p:nvPr/>
        </p:nvPicPr>
        <p:blipFill>
          <a:blip r:embed="rId13" cstate="screen"/>
          <a:stretch>
            <a:fillRect/>
          </a:stretch>
        </p:blipFill>
        <p:spPr>
          <a:xfrm>
            <a:off x="170388" y="6324600"/>
            <a:ext cx="2708017" cy="457200"/>
          </a:xfrm>
          <a:prstGeom prst="rect">
            <a:avLst/>
          </a:prstGeom>
          <a:effectLst>
            <a:outerShdw blurRad="50800" dist="38100" dir="10800000" algn="r" rotWithShape="0">
              <a:prstClr val="black">
                <a:alpha val="67000"/>
              </a:prstClr>
            </a:outerShdw>
          </a:effectLst>
        </p:spPr>
      </p:pic>
      <p:sp>
        <p:nvSpPr>
          <p:cNvPr id="16" name="Rectangle 15"/>
          <p:cNvSpPr/>
          <p:nvPr/>
        </p:nvSpPr>
        <p:spPr>
          <a:xfrm>
            <a:off x="0" y="6019800"/>
            <a:ext cx="12192000" cy="822960"/>
          </a:xfrm>
          <a:prstGeom prst="rect">
            <a:avLst/>
          </a:prstGeom>
          <a:solidFill>
            <a:srgbClr val="19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itchFamily="34" charset="0"/>
              <a:cs typeface="Arial" pitchFamily="34" charset="0"/>
            </a:endParaRPr>
          </a:p>
        </p:txBody>
      </p:sp>
      <p:grpSp>
        <p:nvGrpSpPr>
          <p:cNvPr id="17" name="Group 16"/>
          <p:cNvGrpSpPr/>
          <p:nvPr/>
        </p:nvGrpSpPr>
        <p:grpSpPr>
          <a:xfrm>
            <a:off x="93357" y="270114"/>
            <a:ext cx="812800" cy="1140619"/>
            <a:chOff x="152400" y="270113"/>
            <a:chExt cx="609600" cy="1140619"/>
          </a:xfrm>
        </p:grpSpPr>
        <p:sp>
          <p:nvSpPr>
            <p:cNvPr id="18" name="Rectangle 17"/>
            <p:cNvSpPr/>
            <p:nvPr userDrawn="1"/>
          </p:nvSpPr>
          <p:spPr>
            <a:xfrm>
              <a:off x="152400" y="270113"/>
              <a:ext cx="609600" cy="228600"/>
            </a:xfrm>
            <a:prstGeom prst="rect">
              <a:avLst/>
            </a:prstGeom>
            <a:solidFill>
              <a:srgbClr val="DDA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Rectangle 19"/>
            <p:cNvSpPr/>
            <p:nvPr userDrawn="1"/>
          </p:nvSpPr>
          <p:spPr>
            <a:xfrm>
              <a:off x="152400" y="499594"/>
              <a:ext cx="609600" cy="228600"/>
            </a:xfrm>
            <a:prstGeom prst="rect">
              <a:avLst/>
            </a:prstGeom>
            <a:solidFill>
              <a:srgbClr val="19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ectangle 20"/>
            <p:cNvSpPr/>
            <p:nvPr userDrawn="1"/>
          </p:nvSpPr>
          <p:spPr>
            <a:xfrm>
              <a:off x="152400" y="727313"/>
              <a:ext cx="609600" cy="228600"/>
            </a:xfrm>
            <a:prstGeom prst="rect">
              <a:avLst/>
            </a:prstGeom>
            <a:solidFill>
              <a:srgbClr val="678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Rectangle 21"/>
            <p:cNvSpPr/>
            <p:nvPr userDrawn="1"/>
          </p:nvSpPr>
          <p:spPr>
            <a:xfrm>
              <a:off x="152400" y="955921"/>
              <a:ext cx="609600" cy="228600"/>
            </a:xfrm>
            <a:prstGeom prst="rect">
              <a:avLst/>
            </a:prstGeom>
            <a:solidFill>
              <a:srgbClr val="5C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p:cNvSpPr/>
            <p:nvPr userDrawn="1"/>
          </p:nvSpPr>
          <p:spPr>
            <a:xfrm>
              <a:off x="152400" y="1182132"/>
              <a:ext cx="609600" cy="228600"/>
            </a:xfrm>
            <a:prstGeom prst="rect">
              <a:avLst/>
            </a:prstGeom>
            <a:solidFill>
              <a:srgbClr val="4B8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24" name="Rectangle 23"/>
          <p:cNvSpPr/>
          <p:nvPr/>
        </p:nvSpPr>
        <p:spPr>
          <a:xfrm>
            <a:off x="0" y="0"/>
            <a:ext cx="12192000" cy="6858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4" name="Picture 13" descr="TTI_white.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04800" y="6248401"/>
            <a:ext cx="3048000" cy="441419"/>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19447E"/>
        </a:buClr>
        <a:buSzPct val="125000"/>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5C0024"/>
        </a:buClr>
        <a:buSzPct val="125000"/>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678250"/>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5C0024"/>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4B899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274638"/>
            <a:ext cx="10464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D54E57-3D1C-464B-862A-146FFD50A474}" type="datetimeFigureOut">
              <a:rPr lang="en-US" smtClean="0"/>
              <a:pPr/>
              <a:t>11/30/2020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CA9F93-A602-494D-99FD-708EBE3F6029}" type="slidenum">
              <a:rPr lang="en-US" smtClean="0"/>
              <a:pPr/>
              <a:t>‹#›</a:t>
            </a:fld>
            <a:endParaRPr lang="en-US" dirty="0"/>
          </a:p>
        </p:txBody>
      </p:sp>
      <p:sp>
        <p:nvSpPr>
          <p:cNvPr id="7" name="Rectangle 6"/>
          <p:cNvSpPr/>
          <p:nvPr userDrawn="1"/>
        </p:nvSpPr>
        <p:spPr>
          <a:xfrm>
            <a:off x="0" y="6035040"/>
            <a:ext cx="12192000" cy="822960"/>
          </a:xfrm>
          <a:prstGeom prst="rect">
            <a:avLst/>
          </a:prstGeom>
          <a:solidFill>
            <a:srgbClr val="678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itchFamily="34" charset="0"/>
              <a:cs typeface="Arial" pitchFamily="34" charset="0"/>
            </a:endParaRPr>
          </a:p>
        </p:txBody>
      </p:sp>
      <p:grpSp>
        <p:nvGrpSpPr>
          <p:cNvPr id="8" name="Group 7"/>
          <p:cNvGrpSpPr/>
          <p:nvPr userDrawn="1"/>
        </p:nvGrpSpPr>
        <p:grpSpPr>
          <a:xfrm>
            <a:off x="93357" y="270114"/>
            <a:ext cx="812800" cy="1140619"/>
            <a:chOff x="152400" y="270113"/>
            <a:chExt cx="609600" cy="1140619"/>
          </a:xfrm>
        </p:grpSpPr>
        <p:sp>
          <p:nvSpPr>
            <p:cNvPr id="9" name="Rectangle 8"/>
            <p:cNvSpPr/>
            <p:nvPr userDrawn="1"/>
          </p:nvSpPr>
          <p:spPr>
            <a:xfrm>
              <a:off x="152400" y="270113"/>
              <a:ext cx="609600" cy="228600"/>
            </a:xfrm>
            <a:prstGeom prst="rect">
              <a:avLst/>
            </a:prstGeom>
            <a:solidFill>
              <a:srgbClr val="DDA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152400" y="499594"/>
              <a:ext cx="609600" cy="228600"/>
            </a:xfrm>
            <a:prstGeom prst="rect">
              <a:avLst/>
            </a:prstGeom>
            <a:solidFill>
              <a:srgbClr val="19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p:cNvSpPr/>
            <p:nvPr userDrawn="1"/>
          </p:nvSpPr>
          <p:spPr>
            <a:xfrm>
              <a:off x="152400" y="727313"/>
              <a:ext cx="609600" cy="228600"/>
            </a:xfrm>
            <a:prstGeom prst="rect">
              <a:avLst/>
            </a:prstGeom>
            <a:solidFill>
              <a:srgbClr val="678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userDrawn="1"/>
          </p:nvSpPr>
          <p:spPr>
            <a:xfrm>
              <a:off x="152400" y="955921"/>
              <a:ext cx="609600" cy="228600"/>
            </a:xfrm>
            <a:prstGeom prst="rect">
              <a:avLst/>
            </a:prstGeom>
            <a:solidFill>
              <a:srgbClr val="5C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p:cNvSpPr/>
            <p:nvPr userDrawn="1"/>
          </p:nvSpPr>
          <p:spPr>
            <a:xfrm>
              <a:off x="152400" y="1182132"/>
              <a:ext cx="609600" cy="228600"/>
            </a:xfrm>
            <a:prstGeom prst="rect">
              <a:avLst/>
            </a:prstGeom>
            <a:solidFill>
              <a:srgbClr val="4B8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7" name="Rectangle 16"/>
          <p:cNvSpPr/>
          <p:nvPr userDrawn="1"/>
        </p:nvSpPr>
        <p:spPr>
          <a:xfrm>
            <a:off x="0" y="0"/>
            <a:ext cx="12192000" cy="6858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8" name="Picture 17" descr="TTI_white.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4800" y="6248401"/>
            <a:ext cx="3048000" cy="441419"/>
          </a:xfrm>
          <a:prstGeom prst="rect">
            <a:avLst/>
          </a:prstGeom>
        </p:spPr>
      </p:pic>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274638"/>
            <a:ext cx="10464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FDFCA5-397A-44CF-A4E4-D7EB935930A0}" type="datetimeFigureOut">
              <a:rPr lang="en-US" smtClean="0"/>
              <a:pPr/>
              <a:t>11/30/2020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FAC9D2-BD9A-423D-B792-8C8FCFE59079}" type="slidenum">
              <a:rPr lang="en-US" smtClean="0"/>
              <a:pPr/>
              <a:t>‹#›</a:t>
            </a:fld>
            <a:endParaRPr lang="en-US" dirty="0"/>
          </a:p>
        </p:txBody>
      </p:sp>
      <p:sp>
        <p:nvSpPr>
          <p:cNvPr id="7" name="Rectangle 6"/>
          <p:cNvSpPr/>
          <p:nvPr userDrawn="1"/>
        </p:nvSpPr>
        <p:spPr>
          <a:xfrm>
            <a:off x="0" y="6019800"/>
            <a:ext cx="12192000" cy="822960"/>
          </a:xfrm>
          <a:prstGeom prst="rect">
            <a:avLst/>
          </a:prstGeom>
          <a:solidFill>
            <a:srgbClr val="5C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itchFamily="34" charset="0"/>
              <a:cs typeface="Arial" pitchFamily="34" charset="0"/>
            </a:endParaRPr>
          </a:p>
        </p:txBody>
      </p:sp>
      <p:grpSp>
        <p:nvGrpSpPr>
          <p:cNvPr id="9" name="Group 8"/>
          <p:cNvGrpSpPr/>
          <p:nvPr userDrawn="1"/>
        </p:nvGrpSpPr>
        <p:grpSpPr>
          <a:xfrm>
            <a:off x="93357" y="270114"/>
            <a:ext cx="812800" cy="1140619"/>
            <a:chOff x="152400" y="270113"/>
            <a:chExt cx="609600" cy="1140619"/>
          </a:xfrm>
        </p:grpSpPr>
        <p:sp>
          <p:nvSpPr>
            <p:cNvPr id="10" name="Rectangle 9"/>
            <p:cNvSpPr/>
            <p:nvPr userDrawn="1"/>
          </p:nvSpPr>
          <p:spPr>
            <a:xfrm>
              <a:off x="152400" y="270113"/>
              <a:ext cx="609600" cy="228600"/>
            </a:xfrm>
            <a:prstGeom prst="rect">
              <a:avLst/>
            </a:prstGeom>
            <a:solidFill>
              <a:srgbClr val="DDA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p:cNvSpPr/>
            <p:nvPr userDrawn="1"/>
          </p:nvSpPr>
          <p:spPr>
            <a:xfrm>
              <a:off x="152400" y="499594"/>
              <a:ext cx="609600" cy="228600"/>
            </a:xfrm>
            <a:prstGeom prst="rect">
              <a:avLst/>
            </a:prstGeom>
            <a:solidFill>
              <a:srgbClr val="19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userDrawn="1"/>
          </p:nvSpPr>
          <p:spPr>
            <a:xfrm>
              <a:off x="152400" y="727313"/>
              <a:ext cx="609600" cy="228600"/>
            </a:xfrm>
            <a:prstGeom prst="rect">
              <a:avLst/>
            </a:prstGeom>
            <a:solidFill>
              <a:srgbClr val="678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p:cNvSpPr/>
            <p:nvPr userDrawn="1"/>
          </p:nvSpPr>
          <p:spPr>
            <a:xfrm>
              <a:off x="152400" y="955921"/>
              <a:ext cx="609600" cy="228600"/>
            </a:xfrm>
            <a:prstGeom prst="rect">
              <a:avLst/>
            </a:prstGeom>
            <a:solidFill>
              <a:srgbClr val="5C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p:cNvSpPr/>
            <p:nvPr userDrawn="1"/>
          </p:nvSpPr>
          <p:spPr>
            <a:xfrm>
              <a:off x="152400" y="1182132"/>
              <a:ext cx="609600" cy="228600"/>
            </a:xfrm>
            <a:prstGeom prst="rect">
              <a:avLst/>
            </a:prstGeom>
            <a:solidFill>
              <a:srgbClr val="4B8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7" name="Rectangle 16"/>
          <p:cNvSpPr/>
          <p:nvPr userDrawn="1"/>
        </p:nvSpPr>
        <p:spPr>
          <a:xfrm>
            <a:off x="0" y="0"/>
            <a:ext cx="12192000" cy="6858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8" name="Picture 17" descr="TTI_white.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4800" y="6248401"/>
            <a:ext cx="3048000" cy="441419"/>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274638"/>
            <a:ext cx="10464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B72564-CF87-4EE4-954E-8C6AB75BEC95}" type="datetimeFigureOut">
              <a:rPr lang="en-US" smtClean="0"/>
              <a:pPr/>
              <a:t>11/30/2020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597C2C-D5F8-43A1-91C9-44B025E09FC8}" type="slidenum">
              <a:rPr lang="en-US" smtClean="0"/>
              <a:pPr/>
              <a:t>‹#›</a:t>
            </a:fld>
            <a:endParaRPr lang="en-US" dirty="0"/>
          </a:p>
        </p:txBody>
      </p:sp>
      <p:sp>
        <p:nvSpPr>
          <p:cNvPr id="7" name="Rectangle 6"/>
          <p:cNvSpPr/>
          <p:nvPr userDrawn="1"/>
        </p:nvSpPr>
        <p:spPr>
          <a:xfrm>
            <a:off x="0" y="6035040"/>
            <a:ext cx="12192000" cy="822960"/>
          </a:xfrm>
          <a:prstGeom prst="rect">
            <a:avLst/>
          </a:prstGeom>
          <a:solidFill>
            <a:srgbClr val="DDA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itchFamily="34" charset="0"/>
              <a:cs typeface="Arial" pitchFamily="34" charset="0"/>
            </a:endParaRPr>
          </a:p>
        </p:txBody>
      </p:sp>
      <p:grpSp>
        <p:nvGrpSpPr>
          <p:cNvPr id="9" name="Group 8"/>
          <p:cNvGrpSpPr/>
          <p:nvPr userDrawn="1"/>
        </p:nvGrpSpPr>
        <p:grpSpPr>
          <a:xfrm>
            <a:off x="93357" y="270114"/>
            <a:ext cx="812800" cy="1140619"/>
            <a:chOff x="152400" y="270113"/>
            <a:chExt cx="609600" cy="1140619"/>
          </a:xfrm>
        </p:grpSpPr>
        <p:sp>
          <p:nvSpPr>
            <p:cNvPr id="10" name="Rectangle 9"/>
            <p:cNvSpPr/>
            <p:nvPr userDrawn="1"/>
          </p:nvSpPr>
          <p:spPr>
            <a:xfrm>
              <a:off x="152400" y="270113"/>
              <a:ext cx="609600" cy="228600"/>
            </a:xfrm>
            <a:prstGeom prst="rect">
              <a:avLst/>
            </a:prstGeom>
            <a:solidFill>
              <a:srgbClr val="DDA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p:cNvSpPr/>
            <p:nvPr userDrawn="1"/>
          </p:nvSpPr>
          <p:spPr>
            <a:xfrm>
              <a:off x="152400" y="499594"/>
              <a:ext cx="609600" cy="228600"/>
            </a:xfrm>
            <a:prstGeom prst="rect">
              <a:avLst/>
            </a:prstGeom>
            <a:solidFill>
              <a:srgbClr val="19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userDrawn="1"/>
          </p:nvSpPr>
          <p:spPr>
            <a:xfrm>
              <a:off x="152400" y="727313"/>
              <a:ext cx="609600" cy="228600"/>
            </a:xfrm>
            <a:prstGeom prst="rect">
              <a:avLst/>
            </a:prstGeom>
            <a:solidFill>
              <a:srgbClr val="678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p:cNvSpPr/>
            <p:nvPr userDrawn="1"/>
          </p:nvSpPr>
          <p:spPr>
            <a:xfrm>
              <a:off x="152400" y="955921"/>
              <a:ext cx="609600" cy="228600"/>
            </a:xfrm>
            <a:prstGeom prst="rect">
              <a:avLst/>
            </a:prstGeom>
            <a:solidFill>
              <a:srgbClr val="5C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p:cNvSpPr/>
            <p:nvPr userDrawn="1"/>
          </p:nvSpPr>
          <p:spPr>
            <a:xfrm>
              <a:off x="152400" y="1182132"/>
              <a:ext cx="609600" cy="228600"/>
            </a:xfrm>
            <a:prstGeom prst="rect">
              <a:avLst/>
            </a:prstGeom>
            <a:solidFill>
              <a:srgbClr val="4B8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7" name="Rectangle 16"/>
          <p:cNvSpPr/>
          <p:nvPr userDrawn="1"/>
        </p:nvSpPr>
        <p:spPr>
          <a:xfrm>
            <a:off x="0" y="0"/>
            <a:ext cx="12192000" cy="6858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8" name="Picture 17" descr="TTI_white.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4800" y="6248401"/>
            <a:ext cx="3048000" cy="441419"/>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274638"/>
            <a:ext cx="10464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F388B-5F13-4E77-B1E9-1503D3949EDE}" type="datetimeFigureOut">
              <a:rPr lang="en-US" smtClean="0"/>
              <a:pPr/>
              <a:t>11/30/2020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D5224-F9FE-4F9B-B0B9-9B6AF5486235}" type="slidenum">
              <a:rPr lang="en-US" smtClean="0"/>
              <a:pPr/>
              <a:t>‹#›</a:t>
            </a:fld>
            <a:endParaRPr lang="en-US" dirty="0"/>
          </a:p>
        </p:txBody>
      </p:sp>
      <p:sp>
        <p:nvSpPr>
          <p:cNvPr id="7" name="Rectangle 6"/>
          <p:cNvSpPr/>
          <p:nvPr userDrawn="1"/>
        </p:nvSpPr>
        <p:spPr>
          <a:xfrm>
            <a:off x="0" y="6019800"/>
            <a:ext cx="12192000" cy="822960"/>
          </a:xfrm>
          <a:prstGeom prst="rect">
            <a:avLst/>
          </a:prstGeom>
          <a:solidFill>
            <a:srgbClr val="4B8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itchFamily="34" charset="0"/>
              <a:cs typeface="Arial" pitchFamily="34" charset="0"/>
            </a:endParaRPr>
          </a:p>
        </p:txBody>
      </p:sp>
      <p:grpSp>
        <p:nvGrpSpPr>
          <p:cNvPr id="9" name="Group 8"/>
          <p:cNvGrpSpPr/>
          <p:nvPr userDrawn="1"/>
        </p:nvGrpSpPr>
        <p:grpSpPr>
          <a:xfrm>
            <a:off x="93357" y="270114"/>
            <a:ext cx="812800" cy="1140619"/>
            <a:chOff x="152400" y="270113"/>
            <a:chExt cx="609600" cy="1140619"/>
          </a:xfrm>
        </p:grpSpPr>
        <p:sp>
          <p:nvSpPr>
            <p:cNvPr id="10" name="Rectangle 9"/>
            <p:cNvSpPr/>
            <p:nvPr userDrawn="1"/>
          </p:nvSpPr>
          <p:spPr>
            <a:xfrm>
              <a:off x="152400" y="270113"/>
              <a:ext cx="609600" cy="228600"/>
            </a:xfrm>
            <a:prstGeom prst="rect">
              <a:avLst/>
            </a:prstGeom>
            <a:solidFill>
              <a:srgbClr val="DDA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p:cNvSpPr/>
            <p:nvPr userDrawn="1"/>
          </p:nvSpPr>
          <p:spPr>
            <a:xfrm>
              <a:off x="152400" y="499594"/>
              <a:ext cx="609600" cy="228600"/>
            </a:xfrm>
            <a:prstGeom prst="rect">
              <a:avLst/>
            </a:prstGeom>
            <a:solidFill>
              <a:srgbClr val="19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userDrawn="1"/>
          </p:nvSpPr>
          <p:spPr>
            <a:xfrm>
              <a:off x="152400" y="727313"/>
              <a:ext cx="609600" cy="228600"/>
            </a:xfrm>
            <a:prstGeom prst="rect">
              <a:avLst/>
            </a:prstGeom>
            <a:solidFill>
              <a:srgbClr val="678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p:cNvSpPr/>
            <p:nvPr userDrawn="1"/>
          </p:nvSpPr>
          <p:spPr>
            <a:xfrm>
              <a:off x="152400" y="955921"/>
              <a:ext cx="609600" cy="228600"/>
            </a:xfrm>
            <a:prstGeom prst="rect">
              <a:avLst/>
            </a:prstGeom>
            <a:solidFill>
              <a:srgbClr val="5C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p:cNvSpPr/>
            <p:nvPr userDrawn="1"/>
          </p:nvSpPr>
          <p:spPr>
            <a:xfrm>
              <a:off x="152400" y="1182132"/>
              <a:ext cx="609600" cy="228600"/>
            </a:xfrm>
            <a:prstGeom prst="rect">
              <a:avLst/>
            </a:prstGeom>
            <a:solidFill>
              <a:srgbClr val="4B8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7" name="Rectangle 16"/>
          <p:cNvSpPr/>
          <p:nvPr userDrawn="1"/>
        </p:nvSpPr>
        <p:spPr>
          <a:xfrm>
            <a:off x="0" y="0"/>
            <a:ext cx="12192000" cy="6858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8" name="Picture 17" descr="TTI_white.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4800" y="6248401"/>
            <a:ext cx="3048000" cy="441419"/>
          </a:xfrm>
          <a:prstGeom prst="rect">
            <a:avLst/>
          </a:prstGeom>
        </p:spPr>
      </p:pic>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19447E"/>
        </a:buClr>
        <a:buSzPct val="125000"/>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5C0024"/>
        </a:buClr>
        <a:buSzPct val="125000"/>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7.emf"/><Relationship Id="rId2" Type="http://schemas.openxmlformats.org/officeDocument/2006/relationships/image" Target="../media/image19.png"/><Relationship Id="rId1" Type="http://schemas.openxmlformats.org/officeDocument/2006/relationships/slideLayout" Target="../slideLayouts/slideLayout2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5.emf"/><Relationship Id="rId7"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2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hyperlink" Target="mailto:Srinivas-g@tti.tamu.edu"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onlinemanuals.txdot.gov/txdotmanuals/hsi/hsip_work_codes_table.htm#i1032127" TargetMode="External"/><Relationship Id="rId7" Type="http://schemas.openxmlformats.org/officeDocument/2006/relationships/hyperlink" Target="http://onlinemanuals.txdot.gov/txdotmanuals/hsi/hsip_work_codes_table.htm#i1032143" TargetMode="External"/><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hyperlink" Target="http://onlinemanuals.txdot.gov/txdotmanuals/hsi/hsip_work_codes_table.htm#i1032139" TargetMode="External"/><Relationship Id="rId5" Type="http://schemas.openxmlformats.org/officeDocument/2006/relationships/hyperlink" Target="http://onlinemanuals.txdot.gov/txdotmanuals/hsi/hsip_work_codes_table.htm#i1032135" TargetMode="External"/><Relationship Id="rId4" Type="http://schemas.openxmlformats.org/officeDocument/2006/relationships/hyperlink" Target="http://onlinemanuals.txdot.gov/txdotmanuals/hsi/hsip_work_codes_table.htm#i103213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p:cNvSpPr/>
          <p:nvPr/>
        </p:nvSpPr>
        <p:spPr>
          <a:xfrm>
            <a:off x="1524000" y="0"/>
            <a:ext cx="1752600" cy="6858000"/>
          </a:xfrm>
          <a:prstGeom prst="rect">
            <a:avLst/>
          </a:prstGeom>
          <a:solidFill>
            <a:srgbClr val="19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itchFamily="34" charset="0"/>
              <a:cs typeface="Arial" pitchFamily="34" charset="0"/>
            </a:endParaRPr>
          </a:p>
        </p:txBody>
      </p:sp>
      <p:pic>
        <p:nvPicPr>
          <p:cNvPr id="5" name="Picture 3"/>
          <p:cNvPicPr>
            <a:picLocks noChangeAspect="1" noChangeArrowheads="1"/>
          </p:cNvPicPr>
          <p:nvPr/>
        </p:nvPicPr>
        <p:blipFill>
          <a:blip r:embed="rId3" cstate="screen"/>
          <a:srcRect/>
          <a:stretch>
            <a:fillRect/>
          </a:stretch>
        </p:blipFill>
        <p:spPr bwMode="auto">
          <a:xfrm>
            <a:off x="3257550" y="457200"/>
            <a:ext cx="1343426" cy="1380744"/>
          </a:xfrm>
          <a:prstGeom prst="rect">
            <a:avLst/>
          </a:prstGeom>
          <a:noFill/>
          <a:ln w="76200">
            <a:solidFill>
              <a:srgbClr val="19447E"/>
            </a:solidFill>
            <a:miter lim="800000"/>
            <a:headEnd/>
            <a:tailEnd/>
          </a:ln>
        </p:spPr>
      </p:pic>
      <p:pic>
        <p:nvPicPr>
          <p:cNvPr id="8" name="Picture 6"/>
          <p:cNvPicPr>
            <a:picLocks noChangeAspect="1" noChangeArrowheads="1"/>
          </p:cNvPicPr>
          <p:nvPr/>
        </p:nvPicPr>
        <p:blipFill>
          <a:blip r:embed="rId4" cstate="screen"/>
          <a:srcRect/>
          <a:stretch>
            <a:fillRect/>
          </a:stretch>
        </p:blipFill>
        <p:spPr bwMode="auto">
          <a:xfrm>
            <a:off x="3257551" y="1824414"/>
            <a:ext cx="1352323" cy="1389888"/>
          </a:xfrm>
          <a:prstGeom prst="rect">
            <a:avLst/>
          </a:prstGeom>
          <a:noFill/>
          <a:ln w="76200">
            <a:solidFill>
              <a:srgbClr val="19447E"/>
            </a:solidFill>
            <a:miter lim="800000"/>
            <a:headEnd/>
            <a:tailEnd/>
          </a:ln>
        </p:spPr>
      </p:pic>
      <p:pic>
        <p:nvPicPr>
          <p:cNvPr id="11" name="Picture 9"/>
          <p:cNvPicPr>
            <a:picLocks noChangeAspect="1" noChangeArrowheads="1"/>
          </p:cNvPicPr>
          <p:nvPr/>
        </p:nvPicPr>
        <p:blipFill>
          <a:blip r:embed="rId5" cstate="screen"/>
          <a:srcRect/>
          <a:stretch>
            <a:fillRect/>
          </a:stretch>
        </p:blipFill>
        <p:spPr bwMode="auto">
          <a:xfrm>
            <a:off x="3241370" y="3175000"/>
            <a:ext cx="1359243" cy="1397000"/>
          </a:xfrm>
          <a:prstGeom prst="rect">
            <a:avLst/>
          </a:prstGeom>
          <a:noFill/>
          <a:ln w="76200">
            <a:solidFill>
              <a:srgbClr val="19447E"/>
            </a:solidFill>
            <a:miter lim="800000"/>
            <a:headEnd/>
            <a:tailEnd/>
          </a:ln>
        </p:spPr>
      </p:pic>
      <p:pic>
        <p:nvPicPr>
          <p:cNvPr id="6" name="Picture 4"/>
          <p:cNvPicPr>
            <a:picLocks noChangeArrowheads="1"/>
          </p:cNvPicPr>
          <p:nvPr/>
        </p:nvPicPr>
        <p:blipFill>
          <a:blip r:embed="rId6" cstate="screen"/>
          <a:srcRect/>
          <a:stretch>
            <a:fillRect/>
          </a:stretch>
        </p:blipFill>
        <p:spPr bwMode="auto">
          <a:xfrm>
            <a:off x="4641507" y="457200"/>
            <a:ext cx="1362456" cy="1380744"/>
          </a:xfrm>
          <a:prstGeom prst="rect">
            <a:avLst/>
          </a:prstGeom>
          <a:noFill/>
          <a:ln w="76200">
            <a:solidFill>
              <a:srgbClr val="19447E"/>
            </a:solidFill>
            <a:miter lim="800000"/>
            <a:headEnd/>
            <a:tailEnd/>
          </a:ln>
        </p:spPr>
      </p:pic>
      <p:pic>
        <p:nvPicPr>
          <p:cNvPr id="9" name="Picture 7"/>
          <p:cNvPicPr>
            <a:picLocks noChangeArrowheads="1"/>
          </p:cNvPicPr>
          <p:nvPr/>
        </p:nvPicPr>
        <p:blipFill>
          <a:blip r:embed="rId7" cstate="screen"/>
          <a:srcRect/>
          <a:stretch>
            <a:fillRect/>
          </a:stretch>
        </p:blipFill>
        <p:spPr bwMode="auto">
          <a:xfrm>
            <a:off x="4641508" y="1824414"/>
            <a:ext cx="1359243" cy="1389888"/>
          </a:xfrm>
          <a:prstGeom prst="rect">
            <a:avLst/>
          </a:prstGeom>
          <a:noFill/>
          <a:ln w="76200">
            <a:solidFill>
              <a:srgbClr val="19447E"/>
            </a:solidFill>
            <a:miter lim="800000"/>
            <a:headEnd/>
            <a:tailEnd/>
          </a:ln>
        </p:spPr>
      </p:pic>
      <p:pic>
        <p:nvPicPr>
          <p:cNvPr id="10" name="Picture 8"/>
          <p:cNvPicPr>
            <a:picLocks noChangeAspect="1" noChangeArrowheads="1"/>
          </p:cNvPicPr>
          <p:nvPr/>
        </p:nvPicPr>
        <p:blipFill>
          <a:blip r:embed="rId8" cstate="screen"/>
          <a:srcRect/>
          <a:stretch>
            <a:fillRect/>
          </a:stretch>
        </p:blipFill>
        <p:spPr bwMode="auto">
          <a:xfrm>
            <a:off x="4641508" y="3175000"/>
            <a:ext cx="1359243" cy="1397000"/>
          </a:xfrm>
          <a:prstGeom prst="rect">
            <a:avLst/>
          </a:prstGeom>
          <a:noFill/>
          <a:ln w="76200">
            <a:solidFill>
              <a:srgbClr val="19447E"/>
            </a:solidFill>
            <a:miter lim="800000"/>
            <a:headEnd/>
            <a:tailEnd/>
          </a:ln>
        </p:spPr>
      </p:pic>
      <p:pic>
        <p:nvPicPr>
          <p:cNvPr id="4" name="Picture 2"/>
          <p:cNvPicPr>
            <a:picLocks noChangeAspect="1" noChangeArrowheads="1"/>
          </p:cNvPicPr>
          <p:nvPr/>
        </p:nvPicPr>
        <p:blipFill>
          <a:blip r:embed="rId9" cstate="screen"/>
          <a:srcRect/>
          <a:stretch>
            <a:fillRect/>
          </a:stretch>
        </p:blipFill>
        <p:spPr bwMode="auto">
          <a:xfrm>
            <a:off x="1838326" y="457200"/>
            <a:ext cx="1359243" cy="1397000"/>
          </a:xfrm>
          <a:prstGeom prst="rect">
            <a:avLst/>
          </a:prstGeom>
          <a:noFill/>
          <a:ln w="57150">
            <a:solidFill>
              <a:schemeClr val="bg1"/>
            </a:solidFill>
            <a:miter lim="800000"/>
            <a:headEnd/>
            <a:tailEnd/>
          </a:ln>
        </p:spPr>
      </p:pic>
      <p:pic>
        <p:nvPicPr>
          <p:cNvPr id="7" name="Picture 5"/>
          <p:cNvPicPr>
            <a:picLocks noChangeAspect="1" noChangeArrowheads="1"/>
          </p:cNvPicPr>
          <p:nvPr/>
        </p:nvPicPr>
        <p:blipFill>
          <a:blip r:embed="rId10" cstate="screen"/>
          <a:srcRect/>
          <a:stretch>
            <a:fillRect/>
          </a:stretch>
        </p:blipFill>
        <p:spPr bwMode="auto">
          <a:xfrm>
            <a:off x="1838326" y="1828800"/>
            <a:ext cx="1359243" cy="1397000"/>
          </a:xfrm>
          <a:prstGeom prst="rect">
            <a:avLst/>
          </a:prstGeom>
          <a:noFill/>
          <a:ln w="57150">
            <a:solidFill>
              <a:schemeClr val="bg1"/>
            </a:solidFill>
            <a:miter lim="800000"/>
            <a:headEnd/>
            <a:tailEnd/>
          </a:ln>
        </p:spPr>
      </p:pic>
      <p:pic>
        <p:nvPicPr>
          <p:cNvPr id="12" name="Picture 10"/>
          <p:cNvPicPr>
            <a:picLocks noChangeAspect="1" noChangeArrowheads="1"/>
          </p:cNvPicPr>
          <p:nvPr/>
        </p:nvPicPr>
        <p:blipFill>
          <a:blip r:embed="rId11" cstate="screen"/>
          <a:srcRect/>
          <a:stretch>
            <a:fillRect/>
          </a:stretch>
        </p:blipFill>
        <p:spPr bwMode="auto">
          <a:xfrm>
            <a:off x="1838326" y="3175000"/>
            <a:ext cx="1359243" cy="1397000"/>
          </a:xfrm>
          <a:prstGeom prst="rect">
            <a:avLst/>
          </a:prstGeom>
          <a:noFill/>
          <a:ln w="57150">
            <a:solidFill>
              <a:schemeClr val="bg1"/>
            </a:solidFill>
            <a:miter lim="800000"/>
            <a:headEnd/>
            <a:tailEnd/>
          </a:ln>
        </p:spPr>
      </p:pic>
      <p:sp>
        <p:nvSpPr>
          <p:cNvPr id="22" name="Title 21"/>
          <p:cNvSpPr>
            <a:spLocks noGrp="1"/>
          </p:cNvSpPr>
          <p:nvPr>
            <p:ph type="ctrTitle"/>
          </p:nvPr>
        </p:nvSpPr>
        <p:spPr>
          <a:xfrm>
            <a:off x="6003963" y="762001"/>
            <a:ext cx="4664037" cy="2838451"/>
          </a:xfrm>
        </p:spPr>
        <p:txBody>
          <a:bodyPr>
            <a:normAutofit/>
          </a:bodyPr>
          <a:lstStyle/>
          <a:p>
            <a:r>
              <a:rPr lang="en-US" sz="4000" b="1" dirty="0">
                <a:solidFill>
                  <a:srgbClr val="5C0024"/>
                </a:solidFill>
              </a:rPr>
              <a:t>Updating </a:t>
            </a:r>
            <a:r>
              <a:rPr lang="en-US" sz="4000" b="1" dirty="0" err="1">
                <a:solidFill>
                  <a:srgbClr val="5C0024"/>
                </a:solidFill>
              </a:rPr>
              <a:t>TxDOT</a:t>
            </a:r>
            <a:r>
              <a:rPr lang="en-US" sz="4000" b="1" dirty="0">
                <a:solidFill>
                  <a:srgbClr val="5C0024"/>
                </a:solidFill>
              </a:rPr>
              <a:t> </a:t>
            </a:r>
            <a:r>
              <a:rPr lang="en-US" sz="4000" b="1" dirty="0" err="1">
                <a:solidFill>
                  <a:srgbClr val="5C0024"/>
                </a:solidFill>
              </a:rPr>
              <a:t>Workcodes</a:t>
            </a:r>
            <a:endParaRPr lang="en-US" sz="4000" b="1" dirty="0">
              <a:solidFill>
                <a:srgbClr val="5C0024"/>
              </a:solidFill>
            </a:endParaRPr>
          </a:p>
        </p:txBody>
      </p:sp>
      <p:sp>
        <p:nvSpPr>
          <p:cNvPr id="24" name="Rectangle 23"/>
          <p:cNvSpPr/>
          <p:nvPr/>
        </p:nvSpPr>
        <p:spPr>
          <a:xfrm>
            <a:off x="1524000" y="0"/>
            <a:ext cx="9144000" cy="6858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ubtitle 22"/>
          <p:cNvSpPr>
            <a:spLocks noGrp="1"/>
          </p:cNvSpPr>
          <p:nvPr>
            <p:ph type="subTitle" idx="1"/>
          </p:nvPr>
        </p:nvSpPr>
        <p:spPr>
          <a:xfrm>
            <a:off x="6096000" y="3882406"/>
            <a:ext cx="4343400" cy="609600"/>
          </a:xfrm>
        </p:spPr>
        <p:txBody>
          <a:bodyPr>
            <a:normAutofit fontScale="47500" lnSpcReduction="20000"/>
          </a:bodyPr>
          <a:lstStyle/>
          <a:p>
            <a:r>
              <a:rPr lang="en-US" sz="3800" b="1" dirty="0">
                <a:solidFill>
                  <a:srgbClr val="19447E"/>
                </a:solidFill>
              </a:rPr>
              <a:t>Srinivas Reddy Geedipally, PhD, PE</a:t>
            </a:r>
          </a:p>
          <a:p>
            <a:r>
              <a:rPr lang="en-US" sz="3800" b="1" dirty="0">
                <a:solidFill>
                  <a:srgbClr val="19447E"/>
                </a:solidFill>
              </a:rPr>
              <a:t>Associate Research Engineer, TTI</a:t>
            </a:r>
          </a:p>
          <a:p>
            <a:endParaRPr lang="en-US" b="1" dirty="0">
              <a:solidFill>
                <a:srgbClr val="19447E"/>
              </a:solidFill>
            </a:endParaRPr>
          </a:p>
        </p:txBody>
      </p:sp>
      <p:pic>
        <p:nvPicPr>
          <p:cNvPr id="3" name="Picture 2" descr="TTI-Color.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81400" y="5706507"/>
            <a:ext cx="4572000" cy="88269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81000"/>
            <a:ext cx="7886700" cy="994172"/>
          </a:xfrm>
        </p:spPr>
        <p:txBody>
          <a:bodyPr/>
          <a:lstStyle/>
          <a:p>
            <a:r>
              <a:rPr lang="en-US" dirty="0"/>
              <a:t>List of Updated WC - Intersection</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016996337"/>
              </p:ext>
            </p:extLst>
          </p:nvPr>
        </p:nvGraphicFramePr>
        <p:xfrm>
          <a:off x="1676400" y="1356619"/>
          <a:ext cx="8984129" cy="4526280"/>
        </p:xfrm>
        <a:graphic>
          <a:graphicData uri="http://schemas.openxmlformats.org/drawingml/2006/table">
            <a:tbl>
              <a:tblPr firstRow="1" firstCol="1" bandRow="1">
                <a:tableStyleId>{5C22544A-7EE6-4342-B048-85BDC9FD1C3A}</a:tableStyleId>
              </a:tblPr>
              <a:tblGrid>
                <a:gridCol w="588841">
                  <a:extLst>
                    <a:ext uri="{9D8B030D-6E8A-4147-A177-3AD203B41FA5}">
                      <a16:colId xmlns:a16="http://schemas.microsoft.com/office/drawing/2014/main" val="703985189"/>
                    </a:ext>
                  </a:extLst>
                </a:gridCol>
                <a:gridCol w="4240918">
                  <a:extLst>
                    <a:ext uri="{9D8B030D-6E8A-4147-A177-3AD203B41FA5}">
                      <a16:colId xmlns:a16="http://schemas.microsoft.com/office/drawing/2014/main" val="287075473"/>
                    </a:ext>
                  </a:extLst>
                </a:gridCol>
                <a:gridCol w="1221725">
                  <a:extLst>
                    <a:ext uri="{9D8B030D-6E8A-4147-A177-3AD203B41FA5}">
                      <a16:colId xmlns:a16="http://schemas.microsoft.com/office/drawing/2014/main" val="3849673308"/>
                    </a:ext>
                  </a:extLst>
                </a:gridCol>
                <a:gridCol w="870968">
                  <a:extLst>
                    <a:ext uri="{9D8B030D-6E8A-4147-A177-3AD203B41FA5}">
                      <a16:colId xmlns:a16="http://schemas.microsoft.com/office/drawing/2014/main" val="1513019245"/>
                    </a:ext>
                  </a:extLst>
                </a:gridCol>
                <a:gridCol w="720487">
                  <a:extLst>
                    <a:ext uri="{9D8B030D-6E8A-4147-A177-3AD203B41FA5}">
                      <a16:colId xmlns:a16="http://schemas.microsoft.com/office/drawing/2014/main" val="3905714097"/>
                    </a:ext>
                  </a:extLst>
                </a:gridCol>
                <a:gridCol w="1341190">
                  <a:extLst>
                    <a:ext uri="{9D8B030D-6E8A-4147-A177-3AD203B41FA5}">
                      <a16:colId xmlns:a16="http://schemas.microsoft.com/office/drawing/2014/main" val="4190818285"/>
                    </a:ext>
                  </a:extLst>
                </a:gridCol>
              </a:tblGrid>
              <a:tr h="240030">
                <a:tc>
                  <a:txBody>
                    <a:bodyPr/>
                    <a:lstStyle/>
                    <a:p>
                      <a:pPr marL="0" marR="0" algn="ctr">
                        <a:lnSpc>
                          <a:spcPct val="150000"/>
                        </a:lnSpc>
                        <a:spcBef>
                          <a:spcPts val="0"/>
                        </a:spcBef>
                        <a:spcAft>
                          <a:spcPts val="0"/>
                        </a:spcAft>
                      </a:pPr>
                      <a:r>
                        <a:rPr lang="en-US" sz="1100" dirty="0">
                          <a:effectLst/>
                        </a:rPr>
                        <a:t>No.</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dirty="0">
                          <a:effectLst/>
                        </a:rPr>
                        <a:t>Name of Countermeasure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a:effectLst/>
                        </a:rPr>
                        <a:t>Work Code  CMF</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dirty="0">
                          <a:effectLst/>
                        </a:rPr>
                        <a:t>Single CMF</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a:effectLst/>
                        </a:rPr>
                        <a:t>90% CI</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a:effectLst/>
                        </a:rPr>
                        <a:t>Recommended CMF</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extLst>
                  <a:ext uri="{0D108BD9-81ED-4DB2-BD59-A6C34878D82A}">
                    <a16:rowId xmlns:a16="http://schemas.microsoft.com/office/drawing/2014/main" val="1996456482"/>
                  </a:ext>
                </a:extLst>
              </a:tr>
              <a:tr h="240030">
                <a:tc>
                  <a:txBody>
                    <a:bodyPr/>
                    <a:lstStyle/>
                    <a:p>
                      <a:pPr marL="0" marR="0" algn="ctr">
                        <a:lnSpc>
                          <a:spcPct val="150000"/>
                        </a:lnSpc>
                        <a:spcBef>
                          <a:spcPts val="0"/>
                        </a:spcBef>
                        <a:spcAft>
                          <a:spcPts val="0"/>
                        </a:spcAft>
                      </a:pPr>
                      <a:r>
                        <a:rPr lang="en-US" sz="1100" b="0" dirty="0">
                          <a:effectLst/>
                        </a:rPr>
                        <a:t>1</a:t>
                      </a:r>
                      <a:endPar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dirty="0">
                          <a:effectLst/>
                        </a:rPr>
                        <a:t>Convert Minor-Road STOP to All-Way STOP Control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a:effectLst/>
                        </a:rPr>
                        <a:t>0.85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a:effectLst/>
                        </a:rPr>
                        <a:t>0.37</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a:effectLst/>
                        </a:rPr>
                        <a:t>0.34-0.4</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a:effectLst/>
                        </a:rPr>
                        <a:t>0.37</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extLst>
                  <a:ext uri="{0D108BD9-81ED-4DB2-BD59-A6C34878D82A}">
                    <a16:rowId xmlns:a16="http://schemas.microsoft.com/office/drawing/2014/main" val="1831457084"/>
                  </a:ext>
                </a:extLst>
              </a:tr>
              <a:tr h="240030">
                <a:tc>
                  <a:txBody>
                    <a:bodyPr/>
                    <a:lstStyle/>
                    <a:p>
                      <a:pPr marL="0" marR="0" algn="ctr">
                        <a:lnSpc>
                          <a:spcPct val="150000"/>
                        </a:lnSpc>
                        <a:spcBef>
                          <a:spcPts val="0"/>
                        </a:spcBef>
                        <a:spcAft>
                          <a:spcPts val="0"/>
                        </a:spcAft>
                      </a:pPr>
                      <a:r>
                        <a:rPr lang="en-US" sz="1100" b="0" dirty="0">
                          <a:effectLst/>
                        </a:rPr>
                        <a:t>2</a:t>
                      </a:r>
                      <a:endPar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dirty="0">
                          <a:effectLst/>
                        </a:rPr>
                        <a:t>Install "STOP AHEAD" Pavement Markings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a:effectLst/>
                        </a:rPr>
                        <a:t>NA</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a:effectLst/>
                        </a:rPr>
                        <a:t>0.4</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a:effectLst/>
                        </a:rPr>
                        <a:t>0.33-0.47</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a:effectLst/>
                        </a:rPr>
                        <a:t>0.4</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extLst>
                  <a:ext uri="{0D108BD9-81ED-4DB2-BD59-A6C34878D82A}">
                    <a16:rowId xmlns:a16="http://schemas.microsoft.com/office/drawing/2014/main" val="1273395071"/>
                  </a:ext>
                </a:extLst>
              </a:tr>
              <a:tr h="240030">
                <a:tc>
                  <a:txBody>
                    <a:bodyPr/>
                    <a:lstStyle/>
                    <a:p>
                      <a:pPr marL="0" marR="0" algn="ctr">
                        <a:lnSpc>
                          <a:spcPct val="150000"/>
                        </a:lnSpc>
                        <a:spcBef>
                          <a:spcPts val="0"/>
                        </a:spcBef>
                        <a:spcAft>
                          <a:spcPts val="0"/>
                        </a:spcAft>
                      </a:pPr>
                      <a:r>
                        <a:rPr lang="en-US" sz="1100" b="0" dirty="0">
                          <a:effectLst/>
                        </a:rPr>
                        <a:t>3</a:t>
                      </a:r>
                      <a:endPar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dirty="0">
                          <a:effectLst/>
                        </a:rPr>
                        <a:t>Install Pedestrian Countdown Timer</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a:effectLst/>
                        </a:rPr>
                        <a:t>NA</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a:effectLst/>
                        </a:rPr>
                        <a:t>0.65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a:effectLst/>
                        </a:rPr>
                        <a:t>0.39-0.91</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a:effectLst/>
                        </a:rPr>
                        <a:t>0.65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extLst>
                  <a:ext uri="{0D108BD9-81ED-4DB2-BD59-A6C34878D82A}">
                    <a16:rowId xmlns:a16="http://schemas.microsoft.com/office/drawing/2014/main" val="3426569658"/>
                  </a:ext>
                </a:extLst>
              </a:tr>
              <a:tr h="240030">
                <a:tc>
                  <a:txBody>
                    <a:bodyPr/>
                    <a:lstStyle/>
                    <a:p>
                      <a:pPr marL="0" marR="0" algn="ctr">
                        <a:lnSpc>
                          <a:spcPct val="150000"/>
                        </a:lnSpc>
                        <a:spcBef>
                          <a:spcPts val="0"/>
                        </a:spcBef>
                        <a:spcAft>
                          <a:spcPts val="0"/>
                        </a:spcAft>
                      </a:pPr>
                      <a:r>
                        <a:rPr lang="en-US" sz="1100" b="0" dirty="0">
                          <a:effectLst/>
                        </a:rPr>
                        <a:t>4</a:t>
                      </a:r>
                      <a:endPar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dirty="0">
                          <a:effectLst/>
                        </a:rPr>
                        <a:t>Install Stop Sign at Highway-Rail Crossing</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a:effectLst/>
                        </a:rPr>
                        <a:t>NA</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a:effectLst/>
                        </a:rPr>
                        <a:t>0.68</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a:effectLst/>
                        </a:rPr>
                        <a:t>0.65-0.71</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a:effectLst/>
                        </a:rPr>
                        <a:t>0.68</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extLst>
                  <a:ext uri="{0D108BD9-81ED-4DB2-BD59-A6C34878D82A}">
                    <a16:rowId xmlns:a16="http://schemas.microsoft.com/office/drawing/2014/main" val="1001156588"/>
                  </a:ext>
                </a:extLst>
              </a:tr>
              <a:tr h="240030">
                <a:tc>
                  <a:txBody>
                    <a:bodyPr/>
                    <a:lstStyle/>
                    <a:p>
                      <a:pPr marL="0" marR="0" algn="ctr">
                        <a:lnSpc>
                          <a:spcPct val="150000"/>
                        </a:lnSpc>
                        <a:spcBef>
                          <a:spcPts val="0"/>
                        </a:spcBef>
                        <a:spcAft>
                          <a:spcPts val="0"/>
                        </a:spcAft>
                      </a:pPr>
                      <a:r>
                        <a:rPr lang="en-US" sz="1100" b="0" dirty="0">
                          <a:effectLst/>
                        </a:rPr>
                        <a:t>5</a:t>
                      </a:r>
                      <a:endPar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dirty="0">
                          <a:effectLst/>
                        </a:rPr>
                        <a:t>Implement Intersection Conflict Warning Systems on minor approach</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dirty="0">
                          <a:effectLst/>
                        </a:rPr>
                        <a:t>0.85</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dirty="0">
                          <a:effectLst/>
                        </a:rPr>
                        <a:t>0.73</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a:effectLst/>
                        </a:rPr>
                        <a:t>0.66-0.80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a:effectLst/>
                        </a:rPr>
                        <a:t>0.73</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extLst>
                  <a:ext uri="{0D108BD9-81ED-4DB2-BD59-A6C34878D82A}">
                    <a16:rowId xmlns:a16="http://schemas.microsoft.com/office/drawing/2014/main" val="2154860833"/>
                  </a:ext>
                </a:extLst>
              </a:tr>
              <a:tr h="240030">
                <a:tc>
                  <a:txBody>
                    <a:bodyPr/>
                    <a:lstStyle/>
                    <a:p>
                      <a:pPr marL="0" marR="0" algn="ctr">
                        <a:lnSpc>
                          <a:spcPct val="150000"/>
                        </a:lnSpc>
                        <a:spcBef>
                          <a:spcPts val="0"/>
                        </a:spcBef>
                        <a:spcAft>
                          <a:spcPts val="0"/>
                        </a:spcAft>
                      </a:pPr>
                      <a:r>
                        <a:rPr lang="en-US" sz="1100" b="0" dirty="0">
                          <a:effectLst/>
                        </a:rPr>
                        <a:t>6</a:t>
                      </a:r>
                      <a:endPar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dirty="0">
                          <a:effectLst/>
                        </a:rPr>
                        <a:t>Improve Sight Distance within Sight Triangle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a:effectLst/>
                        </a:rPr>
                        <a:t>NA</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dirty="0">
                          <a:effectLst/>
                        </a:rPr>
                        <a:t>0.68</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a:effectLst/>
                        </a:rPr>
                        <a:t>0.53-0.82</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a:effectLst/>
                        </a:rPr>
                        <a:t>0.68</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extLst>
                  <a:ext uri="{0D108BD9-81ED-4DB2-BD59-A6C34878D82A}">
                    <a16:rowId xmlns:a16="http://schemas.microsoft.com/office/drawing/2014/main" val="4135121406"/>
                  </a:ext>
                </a:extLst>
              </a:tr>
              <a:tr h="240030">
                <a:tc>
                  <a:txBody>
                    <a:bodyPr/>
                    <a:lstStyle/>
                    <a:p>
                      <a:pPr marL="0" marR="0" algn="ctr">
                        <a:lnSpc>
                          <a:spcPct val="150000"/>
                        </a:lnSpc>
                        <a:spcBef>
                          <a:spcPts val="0"/>
                        </a:spcBef>
                        <a:spcAft>
                          <a:spcPts val="0"/>
                        </a:spcAft>
                      </a:pPr>
                      <a:r>
                        <a:rPr lang="en-US" sz="1100" b="0" dirty="0">
                          <a:effectLst/>
                        </a:rPr>
                        <a:t>7</a:t>
                      </a:r>
                      <a:endPar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dirty="0">
                          <a:effectLst/>
                        </a:rPr>
                        <a:t>Install Transverse Rumble Strips at stop-controlled</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a:effectLst/>
                        </a:rPr>
                        <a:t>0.85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dirty="0">
                          <a:effectLst/>
                        </a:rPr>
                        <a:t>0.77</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dirty="0">
                          <a:effectLst/>
                        </a:rPr>
                        <a:t>0.65-0.89</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a:effectLst/>
                        </a:rPr>
                        <a:t>0.85 (No Change)</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extLst>
                  <a:ext uri="{0D108BD9-81ED-4DB2-BD59-A6C34878D82A}">
                    <a16:rowId xmlns:a16="http://schemas.microsoft.com/office/drawing/2014/main" val="336865465"/>
                  </a:ext>
                </a:extLst>
              </a:tr>
              <a:tr h="240030">
                <a:tc>
                  <a:txBody>
                    <a:bodyPr/>
                    <a:lstStyle/>
                    <a:p>
                      <a:pPr marL="0" marR="0" algn="ctr">
                        <a:lnSpc>
                          <a:spcPct val="150000"/>
                        </a:lnSpc>
                        <a:spcBef>
                          <a:spcPts val="0"/>
                        </a:spcBef>
                        <a:spcAft>
                          <a:spcPts val="0"/>
                        </a:spcAft>
                      </a:pPr>
                      <a:r>
                        <a:rPr lang="en-US" sz="1100" b="0">
                          <a:effectLst/>
                        </a:rPr>
                        <a:t>8</a:t>
                      </a:r>
                      <a:endParaRPr lang="en-US"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dirty="0">
                          <a:effectLst/>
                        </a:rPr>
                        <a:t>Increase retroreflectivity of STOP signs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a:effectLst/>
                        </a:rPr>
                        <a:t>NA</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a:effectLst/>
                        </a:rPr>
                        <a:t>0.82</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dirty="0">
                          <a:effectLst/>
                        </a:rPr>
                        <a:t>0.75-0.89</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a:effectLst/>
                        </a:rPr>
                        <a:t>0.82</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extLst>
                  <a:ext uri="{0D108BD9-81ED-4DB2-BD59-A6C34878D82A}">
                    <a16:rowId xmlns:a16="http://schemas.microsoft.com/office/drawing/2014/main" val="3552113235"/>
                  </a:ext>
                </a:extLst>
              </a:tr>
              <a:tr h="240030">
                <a:tc>
                  <a:txBody>
                    <a:bodyPr/>
                    <a:lstStyle/>
                    <a:p>
                      <a:pPr marL="0" marR="0" algn="ctr">
                        <a:lnSpc>
                          <a:spcPct val="150000"/>
                        </a:lnSpc>
                        <a:spcBef>
                          <a:spcPts val="0"/>
                        </a:spcBef>
                        <a:spcAft>
                          <a:spcPts val="0"/>
                        </a:spcAft>
                      </a:pPr>
                      <a:r>
                        <a:rPr lang="en-US" sz="1100" b="0" dirty="0">
                          <a:effectLst/>
                        </a:rPr>
                        <a:t>9</a:t>
                      </a:r>
                      <a:endPar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dirty="0">
                          <a:effectLst/>
                        </a:rPr>
                        <a:t>Install Flashing Beacons at Intersection Approaches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a:effectLst/>
                        </a:rPr>
                        <a:t>0.65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dirty="0">
                          <a:effectLst/>
                        </a:rPr>
                        <a:t>0.86</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dirty="0">
                          <a:effectLst/>
                        </a:rPr>
                        <a:t>0.78-0.94</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a:effectLst/>
                        </a:rPr>
                        <a:t>0.86</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extLst>
                  <a:ext uri="{0D108BD9-81ED-4DB2-BD59-A6C34878D82A}">
                    <a16:rowId xmlns:a16="http://schemas.microsoft.com/office/drawing/2014/main" val="1788265043"/>
                  </a:ext>
                </a:extLst>
              </a:tr>
              <a:tr h="240030">
                <a:tc>
                  <a:txBody>
                    <a:bodyPr/>
                    <a:lstStyle/>
                    <a:p>
                      <a:pPr marL="0" marR="0" algn="ctr">
                        <a:lnSpc>
                          <a:spcPct val="150000"/>
                        </a:lnSpc>
                        <a:spcBef>
                          <a:spcPts val="0"/>
                        </a:spcBef>
                        <a:spcAft>
                          <a:spcPts val="0"/>
                        </a:spcAft>
                      </a:pPr>
                      <a:r>
                        <a:rPr lang="en-US" sz="1100" b="0" dirty="0">
                          <a:effectLst/>
                        </a:rPr>
                        <a:t>10</a:t>
                      </a:r>
                      <a:endPar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dirty="0">
                          <a:effectLst/>
                        </a:rPr>
                        <a:t>Install Intersection Lighting at Rural Intersection</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dirty="0">
                          <a:effectLst/>
                        </a:rPr>
                        <a:t>0.55</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dirty="0">
                          <a:effectLst/>
                        </a:rPr>
                        <a:t>0.87</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dirty="0">
                          <a:effectLst/>
                        </a:rPr>
                        <a:t>0.79-0.95</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a:effectLst/>
                        </a:rPr>
                        <a:t>0.87</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extLst>
                  <a:ext uri="{0D108BD9-81ED-4DB2-BD59-A6C34878D82A}">
                    <a16:rowId xmlns:a16="http://schemas.microsoft.com/office/drawing/2014/main" val="3899237287"/>
                  </a:ext>
                </a:extLst>
              </a:tr>
              <a:tr h="480060">
                <a:tc>
                  <a:txBody>
                    <a:bodyPr/>
                    <a:lstStyle/>
                    <a:p>
                      <a:pPr marL="0" marR="0" algn="ctr">
                        <a:lnSpc>
                          <a:spcPct val="150000"/>
                        </a:lnSpc>
                        <a:spcBef>
                          <a:spcPts val="0"/>
                        </a:spcBef>
                        <a:spcAft>
                          <a:spcPts val="0"/>
                        </a:spcAft>
                      </a:pPr>
                      <a:r>
                        <a:rPr lang="en-US" sz="1100" b="0" dirty="0">
                          <a:effectLst/>
                        </a:rPr>
                        <a:t>11</a:t>
                      </a:r>
                      <a:endPar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a:effectLst/>
                        </a:rPr>
                        <a:t>Implement systemic signing and marking improvement at stop-controlled intersections</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dirty="0">
                          <a:effectLst/>
                        </a:rPr>
                        <a:t>NA</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a:effectLst/>
                        </a:rPr>
                        <a:t>0.92</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dirty="0">
                          <a:effectLst/>
                        </a:rPr>
                        <a:t>0.84-0.94</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dirty="0">
                          <a:effectLst/>
                        </a:rPr>
                        <a:t>0.92</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extLst>
                  <a:ext uri="{0D108BD9-81ED-4DB2-BD59-A6C34878D82A}">
                    <a16:rowId xmlns:a16="http://schemas.microsoft.com/office/drawing/2014/main" val="3429123492"/>
                  </a:ext>
                </a:extLst>
              </a:tr>
              <a:tr h="480060">
                <a:tc>
                  <a:txBody>
                    <a:bodyPr/>
                    <a:lstStyle/>
                    <a:p>
                      <a:pPr marL="0" marR="0" algn="ctr">
                        <a:lnSpc>
                          <a:spcPct val="150000"/>
                        </a:lnSpc>
                        <a:spcBef>
                          <a:spcPts val="0"/>
                        </a:spcBef>
                        <a:spcAft>
                          <a:spcPts val="0"/>
                        </a:spcAft>
                      </a:pPr>
                      <a:r>
                        <a:rPr lang="en-US" sz="1100" b="0" dirty="0">
                          <a:effectLst/>
                        </a:rPr>
                        <a:t>12</a:t>
                      </a:r>
                      <a:endPar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a:effectLst/>
                        </a:rPr>
                        <a:t>Change from Permissive with Circular Green Symbol to Flashing Yellow Arrow Signals and Supplemental Traffic Signs</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dirty="0">
                          <a:effectLst/>
                        </a:rPr>
                        <a:t>0.85</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dirty="0">
                          <a:effectLst/>
                        </a:rPr>
                        <a:t>0.59</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a:effectLst/>
                        </a:rPr>
                        <a:t>0.47-0.71</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dirty="0">
                          <a:effectLst/>
                        </a:rPr>
                        <a:t>0.59</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extLst>
                  <a:ext uri="{0D108BD9-81ED-4DB2-BD59-A6C34878D82A}">
                    <a16:rowId xmlns:a16="http://schemas.microsoft.com/office/drawing/2014/main" val="1012542661"/>
                  </a:ext>
                </a:extLst>
              </a:tr>
              <a:tr h="240030">
                <a:tc>
                  <a:txBody>
                    <a:bodyPr/>
                    <a:lstStyle/>
                    <a:p>
                      <a:pPr marL="0" marR="0" algn="ctr">
                        <a:lnSpc>
                          <a:spcPct val="150000"/>
                        </a:lnSpc>
                        <a:spcBef>
                          <a:spcPts val="0"/>
                        </a:spcBef>
                        <a:spcAft>
                          <a:spcPts val="0"/>
                        </a:spcAft>
                      </a:pPr>
                      <a:r>
                        <a:rPr lang="en-US" sz="1100" b="0" dirty="0">
                          <a:effectLst/>
                        </a:rPr>
                        <a:t>13</a:t>
                      </a:r>
                      <a:endPar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a:effectLst/>
                        </a:rPr>
                        <a:t>Install Left-Turn Lane</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dirty="0">
                          <a:effectLst/>
                        </a:rPr>
                        <a:t>0.75</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dirty="0">
                          <a:effectLst/>
                        </a:rPr>
                        <a:t>0.77</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dirty="0">
                          <a:effectLst/>
                        </a:rPr>
                        <a:t>0.67-0.87</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dirty="0">
                          <a:effectLst/>
                        </a:rPr>
                        <a:t>0.75 (No Change)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extLst>
                  <a:ext uri="{0D108BD9-81ED-4DB2-BD59-A6C34878D82A}">
                    <a16:rowId xmlns:a16="http://schemas.microsoft.com/office/drawing/2014/main" val="3658825163"/>
                  </a:ext>
                </a:extLst>
              </a:tr>
              <a:tr h="240030">
                <a:tc>
                  <a:txBody>
                    <a:bodyPr/>
                    <a:lstStyle/>
                    <a:p>
                      <a:pPr marL="0" marR="0" algn="ctr">
                        <a:lnSpc>
                          <a:spcPct val="150000"/>
                        </a:lnSpc>
                        <a:spcBef>
                          <a:spcPts val="0"/>
                        </a:spcBef>
                        <a:spcAft>
                          <a:spcPts val="0"/>
                        </a:spcAft>
                      </a:pPr>
                      <a:r>
                        <a:rPr lang="en-US" sz="1100" b="0" dirty="0">
                          <a:effectLst/>
                        </a:rPr>
                        <a:t>14</a:t>
                      </a:r>
                      <a:endPar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a:effectLst/>
                        </a:rPr>
                        <a:t>Install Actuated Advance Warning Dilemma Zone Protection System</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a:effectLst/>
                        </a:rPr>
                        <a:t>NA</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dirty="0">
                          <a:effectLst/>
                        </a:rPr>
                        <a:t>0.89</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a:effectLst/>
                        </a:rPr>
                        <a:t>0.71-1.07</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dirty="0">
                          <a:effectLst/>
                        </a:rPr>
                        <a:t>0.89</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extLst>
                  <a:ext uri="{0D108BD9-81ED-4DB2-BD59-A6C34878D82A}">
                    <a16:rowId xmlns:a16="http://schemas.microsoft.com/office/drawing/2014/main" val="718201539"/>
                  </a:ext>
                </a:extLst>
              </a:tr>
              <a:tr h="240030">
                <a:tc>
                  <a:txBody>
                    <a:bodyPr/>
                    <a:lstStyle/>
                    <a:p>
                      <a:pPr marL="0" marR="0" algn="ctr">
                        <a:lnSpc>
                          <a:spcPct val="150000"/>
                        </a:lnSpc>
                        <a:spcBef>
                          <a:spcPts val="0"/>
                        </a:spcBef>
                        <a:spcAft>
                          <a:spcPts val="0"/>
                        </a:spcAft>
                      </a:pPr>
                      <a:r>
                        <a:rPr lang="en-US" sz="1100" b="0" dirty="0">
                          <a:effectLst/>
                        </a:rPr>
                        <a:t>15</a:t>
                      </a:r>
                      <a:endPar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a:effectLst/>
                        </a:rPr>
                        <a:t>Convert Stop-controlled Intersection into Roundabout</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a:effectLst/>
                        </a:rPr>
                        <a:t>0.6</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dirty="0">
                          <a:effectLst/>
                        </a:rPr>
                        <a:t>0.38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dirty="0">
                          <a:effectLst/>
                        </a:rPr>
                        <a:t>0.28-0.48</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tc>
                  <a:txBody>
                    <a:bodyPr/>
                    <a:lstStyle/>
                    <a:p>
                      <a:pPr marL="0" marR="0" algn="ctr">
                        <a:lnSpc>
                          <a:spcPct val="150000"/>
                        </a:lnSpc>
                        <a:spcBef>
                          <a:spcPts val="0"/>
                        </a:spcBef>
                        <a:spcAft>
                          <a:spcPts val="0"/>
                        </a:spcAft>
                      </a:pPr>
                      <a:r>
                        <a:rPr lang="en-US" sz="1100" dirty="0">
                          <a:effectLst/>
                        </a:rPr>
                        <a:t>0.38</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311" marR="23311" marT="0" marB="0" anchor="ctr"/>
                </a:tc>
                <a:extLst>
                  <a:ext uri="{0D108BD9-81ED-4DB2-BD59-A6C34878D82A}">
                    <a16:rowId xmlns:a16="http://schemas.microsoft.com/office/drawing/2014/main" val="2839079992"/>
                  </a:ext>
                </a:extLst>
              </a:tr>
            </a:tbl>
          </a:graphicData>
        </a:graphic>
      </p:graphicFrame>
    </p:spTree>
    <p:extLst>
      <p:ext uri="{BB962C8B-B14F-4D97-AF65-F5344CB8AC3E}">
        <p14:creationId xmlns:p14="http://schemas.microsoft.com/office/powerpoint/2010/main" val="2881547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1" y="381000"/>
            <a:ext cx="8811597" cy="994172"/>
          </a:xfrm>
        </p:spPr>
        <p:txBody>
          <a:bodyPr>
            <a:normAutofit fontScale="90000"/>
          </a:bodyPr>
          <a:lstStyle/>
          <a:p>
            <a:r>
              <a:rPr lang="en-US" dirty="0"/>
              <a:t>List of Updated WC – Roadway Departure (partial)</a:t>
            </a:r>
          </a:p>
        </p:txBody>
      </p:sp>
      <p:graphicFrame>
        <p:nvGraphicFramePr>
          <p:cNvPr id="8" name="Content Placeholder 7"/>
          <p:cNvGraphicFramePr>
            <a:graphicFrameLocks noGrp="1"/>
          </p:cNvGraphicFramePr>
          <p:nvPr>
            <p:ph idx="1"/>
            <p:extLst/>
          </p:nvPr>
        </p:nvGraphicFramePr>
        <p:xfrm>
          <a:off x="1592815" y="1771599"/>
          <a:ext cx="8984129" cy="4023360"/>
        </p:xfrm>
        <a:graphic>
          <a:graphicData uri="http://schemas.openxmlformats.org/drawingml/2006/table">
            <a:tbl>
              <a:tblPr firstRow="1" firstCol="1" bandRow="1">
                <a:tableStyleId>{5C22544A-7EE6-4342-B048-85BDC9FD1C3A}</a:tableStyleId>
              </a:tblPr>
              <a:tblGrid>
                <a:gridCol w="588841">
                  <a:extLst>
                    <a:ext uri="{9D8B030D-6E8A-4147-A177-3AD203B41FA5}">
                      <a16:colId xmlns:a16="http://schemas.microsoft.com/office/drawing/2014/main" val="703985189"/>
                    </a:ext>
                  </a:extLst>
                </a:gridCol>
                <a:gridCol w="4240918">
                  <a:extLst>
                    <a:ext uri="{9D8B030D-6E8A-4147-A177-3AD203B41FA5}">
                      <a16:colId xmlns:a16="http://schemas.microsoft.com/office/drawing/2014/main" val="287075473"/>
                    </a:ext>
                  </a:extLst>
                </a:gridCol>
                <a:gridCol w="1221725">
                  <a:extLst>
                    <a:ext uri="{9D8B030D-6E8A-4147-A177-3AD203B41FA5}">
                      <a16:colId xmlns:a16="http://schemas.microsoft.com/office/drawing/2014/main" val="3849673308"/>
                    </a:ext>
                  </a:extLst>
                </a:gridCol>
                <a:gridCol w="870968">
                  <a:extLst>
                    <a:ext uri="{9D8B030D-6E8A-4147-A177-3AD203B41FA5}">
                      <a16:colId xmlns:a16="http://schemas.microsoft.com/office/drawing/2014/main" val="1513019245"/>
                    </a:ext>
                  </a:extLst>
                </a:gridCol>
                <a:gridCol w="720487">
                  <a:extLst>
                    <a:ext uri="{9D8B030D-6E8A-4147-A177-3AD203B41FA5}">
                      <a16:colId xmlns:a16="http://schemas.microsoft.com/office/drawing/2014/main" val="3905714097"/>
                    </a:ext>
                  </a:extLst>
                </a:gridCol>
                <a:gridCol w="1341190">
                  <a:extLst>
                    <a:ext uri="{9D8B030D-6E8A-4147-A177-3AD203B41FA5}">
                      <a16:colId xmlns:a16="http://schemas.microsoft.com/office/drawing/2014/main" val="4190818285"/>
                    </a:ext>
                  </a:extLst>
                </a:gridCol>
              </a:tblGrid>
              <a:tr h="240030">
                <a:tc>
                  <a:txBody>
                    <a:bodyPr/>
                    <a:lstStyle/>
                    <a:p>
                      <a:pPr marL="0" marR="0" algn="ctr" defTabSz="914400" rtl="0" eaLnBrk="1" latinLnBrk="0" hangingPunct="1">
                        <a:lnSpc>
                          <a:spcPct val="150000"/>
                        </a:lnSpc>
                        <a:spcBef>
                          <a:spcPts val="0"/>
                        </a:spcBef>
                        <a:spcAft>
                          <a:spcPts val="0"/>
                        </a:spcAft>
                      </a:pPr>
                      <a:r>
                        <a:rPr lang="en-US" sz="1100" kern="1200" dirty="0">
                          <a:solidFill>
                            <a:schemeClr val="bg1"/>
                          </a:solidFill>
                          <a:effectLst/>
                          <a:latin typeface="+mn-lt"/>
                          <a:ea typeface="+mn-ea"/>
                          <a:cs typeface="+mn-cs"/>
                        </a:rPr>
                        <a:t>No.</a:t>
                      </a:r>
                    </a:p>
                  </a:txBody>
                  <a:tcPr marL="23311" marR="23311" marT="0" marB="0" anchor="ctr"/>
                </a:tc>
                <a:tc>
                  <a:txBody>
                    <a:bodyPr/>
                    <a:lstStyle/>
                    <a:p>
                      <a:pPr marL="0" marR="0" algn="ctr" defTabSz="914400" rtl="0" eaLnBrk="1" latinLnBrk="0" hangingPunct="1">
                        <a:lnSpc>
                          <a:spcPct val="150000"/>
                        </a:lnSpc>
                        <a:spcBef>
                          <a:spcPts val="0"/>
                        </a:spcBef>
                        <a:spcAft>
                          <a:spcPts val="0"/>
                        </a:spcAft>
                      </a:pPr>
                      <a:r>
                        <a:rPr lang="en-US" sz="1100" kern="1200" dirty="0">
                          <a:solidFill>
                            <a:schemeClr val="bg1"/>
                          </a:solidFill>
                          <a:effectLst/>
                          <a:latin typeface="+mn-lt"/>
                          <a:ea typeface="+mn-ea"/>
                          <a:cs typeface="+mn-cs"/>
                        </a:rPr>
                        <a:t>Name of Countermeasure</a:t>
                      </a:r>
                    </a:p>
                  </a:txBody>
                  <a:tcPr marL="23311" marR="23311" marT="0" marB="0" anchor="ctr"/>
                </a:tc>
                <a:tc>
                  <a:txBody>
                    <a:bodyPr/>
                    <a:lstStyle/>
                    <a:p>
                      <a:pPr marL="0" marR="0" algn="ctr" defTabSz="914400" rtl="0" eaLnBrk="1" latinLnBrk="0" hangingPunct="1">
                        <a:lnSpc>
                          <a:spcPct val="150000"/>
                        </a:lnSpc>
                        <a:spcBef>
                          <a:spcPts val="0"/>
                        </a:spcBef>
                        <a:spcAft>
                          <a:spcPts val="0"/>
                        </a:spcAft>
                      </a:pPr>
                      <a:r>
                        <a:rPr lang="en-US" sz="1100" kern="1200" dirty="0">
                          <a:solidFill>
                            <a:schemeClr val="bg1"/>
                          </a:solidFill>
                          <a:effectLst/>
                          <a:latin typeface="+mn-lt"/>
                          <a:ea typeface="+mn-ea"/>
                          <a:cs typeface="+mn-cs"/>
                        </a:rPr>
                        <a:t>Work Code  CMF</a:t>
                      </a:r>
                    </a:p>
                  </a:txBody>
                  <a:tcPr marL="23311" marR="23311" marT="0" marB="0" anchor="ctr"/>
                </a:tc>
                <a:tc>
                  <a:txBody>
                    <a:bodyPr/>
                    <a:lstStyle/>
                    <a:p>
                      <a:pPr marL="0" marR="0" algn="ctr" defTabSz="914400" rtl="0" eaLnBrk="1" latinLnBrk="0" hangingPunct="1">
                        <a:lnSpc>
                          <a:spcPct val="150000"/>
                        </a:lnSpc>
                        <a:spcBef>
                          <a:spcPts val="0"/>
                        </a:spcBef>
                        <a:spcAft>
                          <a:spcPts val="0"/>
                        </a:spcAft>
                      </a:pPr>
                      <a:r>
                        <a:rPr lang="en-US" sz="1100" kern="1200" dirty="0">
                          <a:solidFill>
                            <a:schemeClr val="bg1"/>
                          </a:solidFill>
                          <a:effectLst/>
                          <a:latin typeface="+mn-lt"/>
                          <a:ea typeface="+mn-ea"/>
                          <a:cs typeface="+mn-cs"/>
                        </a:rPr>
                        <a:t>Single CMF</a:t>
                      </a:r>
                    </a:p>
                  </a:txBody>
                  <a:tcPr marL="23311" marR="23311" marT="0" marB="0" anchor="ctr"/>
                </a:tc>
                <a:tc>
                  <a:txBody>
                    <a:bodyPr/>
                    <a:lstStyle/>
                    <a:p>
                      <a:pPr marL="0" marR="0" algn="ctr" defTabSz="914400" rtl="0" eaLnBrk="1" latinLnBrk="0" hangingPunct="1">
                        <a:lnSpc>
                          <a:spcPct val="150000"/>
                        </a:lnSpc>
                        <a:spcBef>
                          <a:spcPts val="0"/>
                        </a:spcBef>
                        <a:spcAft>
                          <a:spcPts val="0"/>
                        </a:spcAft>
                      </a:pPr>
                      <a:r>
                        <a:rPr lang="en-US" sz="1100" kern="1200" dirty="0">
                          <a:solidFill>
                            <a:schemeClr val="bg1"/>
                          </a:solidFill>
                          <a:effectLst/>
                          <a:latin typeface="+mn-lt"/>
                          <a:ea typeface="+mn-ea"/>
                          <a:cs typeface="+mn-cs"/>
                        </a:rPr>
                        <a:t>90% CI</a:t>
                      </a:r>
                    </a:p>
                  </a:txBody>
                  <a:tcPr marL="23311" marR="23311" marT="0" marB="0" anchor="ctr"/>
                </a:tc>
                <a:tc>
                  <a:txBody>
                    <a:bodyPr/>
                    <a:lstStyle/>
                    <a:p>
                      <a:pPr marL="0" marR="0" algn="ctr" defTabSz="914400" rtl="0" eaLnBrk="1" latinLnBrk="0" hangingPunct="1">
                        <a:lnSpc>
                          <a:spcPct val="150000"/>
                        </a:lnSpc>
                        <a:spcBef>
                          <a:spcPts val="0"/>
                        </a:spcBef>
                        <a:spcAft>
                          <a:spcPts val="0"/>
                        </a:spcAft>
                      </a:pPr>
                      <a:r>
                        <a:rPr lang="en-US" sz="1100" kern="1200" dirty="0">
                          <a:solidFill>
                            <a:schemeClr val="bg1"/>
                          </a:solidFill>
                          <a:effectLst/>
                          <a:latin typeface="+mn-lt"/>
                          <a:ea typeface="+mn-ea"/>
                          <a:cs typeface="+mn-cs"/>
                        </a:rPr>
                        <a:t>Recommended CMF</a:t>
                      </a:r>
                    </a:p>
                  </a:txBody>
                  <a:tcPr marL="23311" marR="23311" marT="0" marB="0" anchor="ctr"/>
                </a:tc>
                <a:extLst>
                  <a:ext uri="{0D108BD9-81ED-4DB2-BD59-A6C34878D82A}">
                    <a16:rowId xmlns:a16="http://schemas.microsoft.com/office/drawing/2014/main" val="1996456482"/>
                  </a:ext>
                </a:extLst>
              </a:tr>
              <a:tr h="240030">
                <a:tc>
                  <a:txBody>
                    <a:bodyPr/>
                    <a:lstStyle/>
                    <a:p>
                      <a:pPr marL="0" marR="0" algn="ctr" defTabSz="914400" rtl="0" eaLnBrk="1" latinLnBrk="0" hangingPunct="1">
                        <a:lnSpc>
                          <a:spcPct val="150000"/>
                        </a:lnSpc>
                        <a:spcBef>
                          <a:spcPts val="0"/>
                        </a:spcBef>
                        <a:spcAft>
                          <a:spcPts val="0"/>
                        </a:spcAft>
                      </a:pPr>
                      <a:r>
                        <a:rPr lang="en-US" sz="1100" b="0" kern="1200" dirty="0">
                          <a:solidFill>
                            <a:schemeClr val="bg1"/>
                          </a:solidFill>
                          <a:effectLst/>
                          <a:latin typeface="+mn-lt"/>
                          <a:ea typeface="+mn-ea"/>
                          <a:cs typeface="+mn-cs"/>
                        </a:rPr>
                        <a:t>1</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Centerline Rumble Stripes/Strips</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0.65</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0.74</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0.73 - 0.76</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0.74</a:t>
                      </a:r>
                    </a:p>
                  </a:txBody>
                  <a:tcPr marL="51435" marR="51435" marT="0" marB="0" anchor="ctr"/>
                </a:tc>
                <a:extLst>
                  <a:ext uri="{0D108BD9-81ED-4DB2-BD59-A6C34878D82A}">
                    <a16:rowId xmlns:a16="http://schemas.microsoft.com/office/drawing/2014/main" val="1831457084"/>
                  </a:ext>
                </a:extLst>
              </a:tr>
              <a:tr h="240030">
                <a:tc>
                  <a:txBody>
                    <a:bodyPr/>
                    <a:lstStyle/>
                    <a:p>
                      <a:pPr marL="0" marR="0" algn="ctr" defTabSz="914400" rtl="0" eaLnBrk="1" latinLnBrk="0" hangingPunct="1">
                        <a:lnSpc>
                          <a:spcPct val="150000"/>
                        </a:lnSpc>
                        <a:spcBef>
                          <a:spcPts val="0"/>
                        </a:spcBef>
                        <a:spcAft>
                          <a:spcPts val="0"/>
                        </a:spcAft>
                      </a:pPr>
                      <a:r>
                        <a:rPr lang="en-US" sz="1100" b="0" kern="1200" dirty="0">
                          <a:solidFill>
                            <a:schemeClr val="bg1"/>
                          </a:solidFill>
                          <a:effectLst/>
                          <a:latin typeface="+mn-lt"/>
                          <a:ea typeface="+mn-ea"/>
                          <a:cs typeface="+mn-cs"/>
                        </a:rPr>
                        <a:t>2</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Edgeline Rumble Stripes/Strips </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0.50</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0.85</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0.83 - 0.88</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0.85</a:t>
                      </a:r>
                    </a:p>
                  </a:txBody>
                  <a:tcPr marL="51435" marR="51435" marT="0" marB="0" anchor="ctr"/>
                </a:tc>
                <a:extLst>
                  <a:ext uri="{0D108BD9-81ED-4DB2-BD59-A6C34878D82A}">
                    <a16:rowId xmlns:a16="http://schemas.microsoft.com/office/drawing/2014/main" val="1273395071"/>
                  </a:ext>
                </a:extLst>
              </a:tr>
              <a:tr h="240030">
                <a:tc>
                  <a:txBody>
                    <a:bodyPr/>
                    <a:lstStyle/>
                    <a:p>
                      <a:pPr marL="0" marR="0" algn="ctr" defTabSz="914400" rtl="0" eaLnBrk="1" latinLnBrk="0" hangingPunct="1">
                        <a:lnSpc>
                          <a:spcPct val="150000"/>
                        </a:lnSpc>
                        <a:spcBef>
                          <a:spcPts val="0"/>
                        </a:spcBef>
                        <a:spcAft>
                          <a:spcPts val="0"/>
                        </a:spcAft>
                      </a:pPr>
                      <a:r>
                        <a:rPr lang="en-US" sz="1100" b="0" kern="1200" dirty="0">
                          <a:solidFill>
                            <a:schemeClr val="bg1"/>
                          </a:solidFill>
                          <a:effectLst/>
                          <a:latin typeface="+mn-lt"/>
                          <a:ea typeface="+mn-ea"/>
                          <a:cs typeface="+mn-cs"/>
                        </a:rPr>
                        <a:t>3</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Raised Pavement Markers at Centerline</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0.65</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0.83</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0.78 - 0.88</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0.83</a:t>
                      </a:r>
                    </a:p>
                  </a:txBody>
                  <a:tcPr marL="51435" marR="51435" marT="0" marB="0" anchor="ctr"/>
                </a:tc>
                <a:extLst>
                  <a:ext uri="{0D108BD9-81ED-4DB2-BD59-A6C34878D82A}">
                    <a16:rowId xmlns:a16="http://schemas.microsoft.com/office/drawing/2014/main" val="3426569658"/>
                  </a:ext>
                </a:extLst>
              </a:tr>
              <a:tr h="240030">
                <a:tc>
                  <a:txBody>
                    <a:bodyPr/>
                    <a:lstStyle/>
                    <a:p>
                      <a:pPr marL="0" marR="0" algn="ctr" defTabSz="914400" rtl="0" eaLnBrk="1" latinLnBrk="0" hangingPunct="1">
                        <a:lnSpc>
                          <a:spcPct val="150000"/>
                        </a:lnSpc>
                        <a:spcBef>
                          <a:spcPts val="0"/>
                        </a:spcBef>
                        <a:spcAft>
                          <a:spcPts val="0"/>
                        </a:spcAft>
                      </a:pPr>
                      <a:r>
                        <a:rPr lang="en-US" sz="1100" b="0" kern="1200" dirty="0">
                          <a:solidFill>
                            <a:schemeClr val="bg1"/>
                          </a:solidFill>
                          <a:effectLst/>
                          <a:latin typeface="+mn-lt"/>
                          <a:ea typeface="+mn-ea"/>
                          <a:cs typeface="+mn-cs"/>
                        </a:rPr>
                        <a:t>4</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Raised Pavement Markers at Edgeline</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0.40</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0.83</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0.78 - 0.88</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0.83</a:t>
                      </a:r>
                    </a:p>
                  </a:txBody>
                  <a:tcPr marL="51435" marR="51435" marT="0" marB="0" anchor="ctr"/>
                </a:tc>
                <a:extLst>
                  <a:ext uri="{0D108BD9-81ED-4DB2-BD59-A6C34878D82A}">
                    <a16:rowId xmlns:a16="http://schemas.microsoft.com/office/drawing/2014/main" val="1001156588"/>
                  </a:ext>
                </a:extLst>
              </a:tr>
              <a:tr h="240030">
                <a:tc>
                  <a:txBody>
                    <a:bodyPr/>
                    <a:lstStyle/>
                    <a:p>
                      <a:pPr marL="0" marR="0" algn="ctr" defTabSz="914400" rtl="0" eaLnBrk="1" latinLnBrk="0" hangingPunct="1">
                        <a:lnSpc>
                          <a:spcPct val="150000"/>
                        </a:lnSpc>
                        <a:spcBef>
                          <a:spcPts val="0"/>
                        </a:spcBef>
                        <a:spcAft>
                          <a:spcPts val="0"/>
                        </a:spcAft>
                      </a:pPr>
                      <a:r>
                        <a:rPr lang="en-US" sz="1100" b="0" kern="1200" dirty="0">
                          <a:solidFill>
                            <a:schemeClr val="bg1"/>
                          </a:solidFill>
                          <a:effectLst/>
                          <a:latin typeface="+mn-lt"/>
                          <a:ea typeface="+mn-ea"/>
                          <a:cs typeface="+mn-cs"/>
                        </a:rPr>
                        <a:t>5</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Profile Centerline Markings</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0.65</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0.93</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0.89 - 0.97</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0.93</a:t>
                      </a:r>
                    </a:p>
                  </a:txBody>
                  <a:tcPr marL="51435" marR="51435" marT="0" marB="0" anchor="ctr"/>
                </a:tc>
                <a:extLst>
                  <a:ext uri="{0D108BD9-81ED-4DB2-BD59-A6C34878D82A}">
                    <a16:rowId xmlns:a16="http://schemas.microsoft.com/office/drawing/2014/main" val="2154860833"/>
                  </a:ext>
                </a:extLst>
              </a:tr>
              <a:tr h="240030">
                <a:tc>
                  <a:txBody>
                    <a:bodyPr/>
                    <a:lstStyle/>
                    <a:p>
                      <a:pPr marL="0" marR="0" algn="ctr" defTabSz="914400" rtl="0" eaLnBrk="1" latinLnBrk="0" hangingPunct="1">
                        <a:lnSpc>
                          <a:spcPct val="150000"/>
                        </a:lnSpc>
                        <a:spcBef>
                          <a:spcPts val="0"/>
                        </a:spcBef>
                        <a:spcAft>
                          <a:spcPts val="0"/>
                        </a:spcAft>
                      </a:pPr>
                      <a:r>
                        <a:rPr lang="en-US" sz="1100" b="0" kern="1200" dirty="0">
                          <a:solidFill>
                            <a:schemeClr val="bg1"/>
                          </a:solidFill>
                          <a:effectLst/>
                          <a:latin typeface="+mn-lt"/>
                          <a:ea typeface="+mn-ea"/>
                          <a:cs typeface="+mn-cs"/>
                        </a:rPr>
                        <a:t>6</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Profile Edgeline Markings</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0.40</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0.93</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0.89 - 0.97</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0.93</a:t>
                      </a:r>
                    </a:p>
                  </a:txBody>
                  <a:tcPr marL="51435" marR="51435" marT="0" marB="0" anchor="ctr"/>
                </a:tc>
                <a:extLst>
                  <a:ext uri="{0D108BD9-81ED-4DB2-BD59-A6C34878D82A}">
                    <a16:rowId xmlns:a16="http://schemas.microsoft.com/office/drawing/2014/main" val="4135121406"/>
                  </a:ext>
                </a:extLst>
              </a:tr>
              <a:tr h="240030">
                <a:tc>
                  <a:txBody>
                    <a:bodyPr/>
                    <a:lstStyle/>
                    <a:p>
                      <a:pPr marL="0" marR="0" algn="ctr" defTabSz="914400" rtl="0" eaLnBrk="1" latinLnBrk="0" hangingPunct="1">
                        <a:lnSpc>
                          <a:spcPct val="150000"/>
                        </a:lnSpc>
                        <a:spcBef>
                          <a:spcPts val="0"/>
                        </a:spcBef>
                        <a:spcAft>
                          <a:spcPts val="0"/>
                        </a:spcAft>
                      </a:pPr>
                      <a:r>
                        <a:rPr lang="en-US" sz="1100" b="0" kern="1200" dirty="0">
                          <a:solidFill>
                            <a:schemeClr val="bg1"/>
                          </a:solidFill>
                          <a:effectLst/>
                          <a:latin typeface="+mn-lt"/>
                          <a:ea typeface="+mn-ea"/>
                          <a:cs typeface="+mn-cs"/>
                        </a:rPr>
                        <a:t>7</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dirty="0">
                          <a:solidFill>
                            <a:schemeClr val="dk1"/>
                          </a:solidFill>
                          <a:effectLst/>
                          <a:latin typeface="+mn-lt"/>
                          <a:ea typeface="+mn-ea"/>
                          <a:cs typeface="+mn-cs"/>
                        </a:rPr>
                        <a:t>Static Curve Warning Sign (Standard)</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0.95</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0.80</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0.33 - 1.27</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0.95 (No Change)</a:t>
                      </a:r>
                    </a:p>
                  </a:txBody>
                  <a:tcPr marL="51435" marR="51435" marT="0" marB="0" anchor="ctr"/>
                </a:tc>
                <a:extLst>
                  <a:ext uri="{0D108BD9-81ED-4DB2-BD59-A6C34878D82A}">
                    <a16:rowId xmlns:a16="http://schemas.microsoft.com/office/drawing/2014/main" val="336865465"/>
                  </a:ext>
                </a:extLst>
              </a:tr>
              <a:tr h="240030">
                <a:tc>
                  <a:txBody>
                    <a:bodyPr/>
                    <a:lstStyle/>
                    <a:p>
                      <a:pPr marL="0" marR="0" algn="ctr" defTabSz="914400" rtl="0" eaLnBrk="1" latinLnBrk="0" hangingPunct="1">
                        <a:lnSpc>
                          <a:spcPct val="150000"/>
                        </a:lnSpc>
                        <a:spcBef>
                          <a:spcPts val="0"/>
                        </a:spcBef>
                        <a:spcAft>
                          <a:spcPts val="0"/>
                        </a:spcAft>
                      </a:pPr>
                      <a:r>
                        <a:rPr lang="en-US" sz="1100" b="0" kern="1200" dirty="0">
                          <a:solidFill>
                            <a:schemeClr val="bg1"/>
                          </a:solidFill>
                          <a:effectLst/>
                          <a:latin typeface="+mn-lt"/>
                          <a:ea typeface="+mn-ea"/>
                          <a:cs typeface="+mn-cs"/>
                        </a:rPr>
                        <a:t>8</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Enhanced Curve Warning System – no comment </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0.65</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0.62</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0.57 - 0.67</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0.65 (No Change)</a:t>
                      </a:r>
                    </a:p>
                  </a:txBody>
                  <a:tcPr marL="51435" marR="51435" marT="0" marB="0" anchor="ctr"/>
                </a:tc>
                <a:extLst>
                  <a:ext uri="{0D108BD9-81ED-4DB2-BD59-A6C34878D82A}">
                    <a16:rowId xmlns:a16="http://schemas.microsoft.com/office/drawing/2014/main" val="3552113235"/>
                  </a:ext>
                </a:extLst>
              </a:tr>
              <a:tr h="240030">
                <a:tc>
                  <a:txBody>
                    <a:bodyPr/>
                    <a:lstStyle/>
                    <a:p>
                      <a:pPr marL="0" marR="0" algn="ctr" defTabSz="914400" rtl="0" eaLnBrk="1" latinLnBrk="0" hangingPunct="1">
                        <a:lnSpc>
                          <a:spcPct val="150000"/>
                        </a:lnSpc>
                        <a:spcBef>
                          <a:spcPts val="0"/>
                        </a:spcBef>
                        <a:spcAft>
                          <a:spcPts val="0"/>
                        </a:spcAft>
                      </a:pPr>
                      <a:r>
                        <a:rPr lang="en-US" sz="1100" b="0" kern="1200" dirty="0">
                          <a:solidFill>
                            <a:schemeClr val="bg1"/>
                          </a:solidFill>
                          <a:effectLst/>
                          <a:latin typeface="+mn-lt"/>
                          <a:ea typeface="+mn-ea"/>
                          <a:cs typeface="+mn-cs"/>
                        </a:rPr>
                        <a:t>9</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Wide Centerline Pavement Markings, 6”</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NA</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NA</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NA</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NA</a:t>
                      </a:r>
                    </a:p>
                  </a:txBody>
                  <a:tcPr marL="51435" marR="51435" marT="0" marB="0" anchor="ctr"/>
                </a:tc>
                <a:extLst>
                  <a:ext uri="{0D108BD9-81ED-4DB2-BD59-A6C34878D82A}">
                    <a16:rowId xmlns:a16="http://schemas.microsoft.com/office/drawing/2014/main" val="1788265043"/>
                  </a:ext>
                </a:extLst>
              </a:tr>
              <a:tr h="240030">
                <a:tc>
                  <a:txBody>
                    <a:bodyPr/>
                    <a:lstStyle/>
                    <a:p>
                      <a:pPr marL="0" marR="0" algn="ctr" defTabSz="914400" rtl="0" eaLnBrk="1" latinLnBrk="0" hangingPunct="1">
                        <a:lnSpc>
                          <a:spcPct val="150000"/>
                        </a:lnSpc>
                        <a:spcBef>
                          <a:spcPts val="0"/>
                        </a:spcBef>
                        <a:spcAft>
                          <a:spcPts val="0"/>
                        </a:spcAft>
                      </a:pPr>
                      <a:r>
                        <a:rPr lang="en-US" sz="1100" b="0" kern="1200" dirty="0">
                          <a:solidFill>
                            <a:schemeClr val="bg1"/>
                          </a:solidFill>
                          <a:effectLst/>
                          <a:latin typeface="+mn-lt"/>
                          <a:ea typeface="+mn-ea"/>
                          <a:cs typeface="+mn-cs"/>
                        </a:rPr>
                        <a:t>10</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dirty="0">
                          <a:solidFill>
                            <a:schemeClr val="dk1"/>
                          </a:solidFill>
                          <a:effectLst/>
                          <a:latin typeface="+mn-lt"/>
                          <a:ea typeface="+mn-ea"/>
                          <a:cs typeface="+mn-cs"/>
                        </a:rPr>
                        <a:t>Wide Edgeline Pavement Markings, 6”</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NA</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0.78</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0.65 - 0.91</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0.78</a:t>
                      </a:r>
                    </a:p>
                  </a:txBody>
                  <a:tcPr marL="51435" marR="51435" marT="0" marB="0" anchor="ctr"/>
                </a:tc>
                <a:extLst>
                  <a:ext uri="{0D108BD9-81ED-4DB2-BD59-A6C34878D82A}">
                    <a16:rowId xmlns:a16="http://schemas.microsoft.com/office/drawing/2014/main" val="3899237287"/>
                  </a:ext>
                </a:extLst>
              </a:tr>
              <a:tr h="240030">
                <a:tc>
                  <a:txBody>
                    <a:bodyPr/>
                    <a:lstStyle/>
                    <a:p>
                      <a:pPr marL="0" marR="0" algn="ctr" defTabSz="914400" rtl="0" eaLnBrk="1" latinLnBrk="0" hangingPunct="1">
                        <a:lnSpc>
                          <a:spcPct val="150000"/>
                        </a:lnSpc>
                        <a:spcBef>
                          <a:spcPts val="0"/>
                        </a:spcBef>
                        <a:spcAft>
                          <a:spcPts val="0"/>
                        </a:spcAft>
                      </a:pPr>
                      <a:r>
                        <a:rPr lang="en-US" sz="1100" b="0" kern="1200" dirty="0">
                          <a:solidFill>
                            <a:schemeClr val="bg1"/>
                          </a:solidFill>
                          <a:effectLst/>
                          <a:latin typeface="+mn-lt"/>
                          <a:ea typeface="+mn-ea"/>
                          <a:cs typeface="+mn-cs"/>
                        </a:rPr>
                        <a:t>11</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Install Delineators</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0.70</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0.88</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0.79 - 0.97</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0.88</a:t>
                      </a:r>
                    </a:p>
                  </a:txBody>
                  <a:tcPr marL="51435" marR="51435" marT="0" marB="0" anchor="ctr"/>
                </a:tc>
                <a:extLst>
                  <a:ext uri="{0D108BD9-81ED-4DB2-BD59-A6C34878D82A}">
                    <a16:rowId xmlns:a16="http://schemas.microsoft.com/office/drawing/2014/main" val="3429123492"/>
                  </a:ext>
                </a:extLst>
              </a:tr>
              <a:tr h="240030">
                <a:tc>
                  <a:txBody>
                    <a:bodyPr/>
                    <a:lstStyle/>
                    <a:p>
                      <a:pPr marL="0" marR="0" algn="ctr" defTabSz="914400" rtl="0" eaLnBrk="1" latinLnBrk="0" hangingPunct="1">
                        <a:lnSpc>
                          <a:spcPct val="150000"/>
                        </a:lnSpc>
                        <a:spcBef>
                          <a:spcPts val="0"/>
                        </a:spcBef>
                        <a:spcAft>
                          <a:spcPts val="0"/>
                        </a:spcAft>
                      </a:pPr>
                      <a:r>
                        <a:rPr lang="en-US" sz="1100" b="0" kern="1200" dirty="0">
                          <a:solidFill>
                            <a:schemeClr val="bg1"/>
                          </a:solidFill>
                          <a:effectLst/>
                          <a:latin typeface="+mn-lt"/>
                          <a:ea typeface="+mn-ea"/>
                          <a:cs typeface="+mn-cs"/>
                        </a:rPr>
                        <a:t>12</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Install Surface Mounted Delineators on Centerline</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0.65</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0.88</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0.79 - 0.97</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0.88</a:t>
                      </a:r>
                    </a:p>
                  </a:txBody>
                  <a:tcPr marL="51435" marR="51435" marT="0" marB="0" anchor="ctr"/>
                </a:tc>
                <a:extLst>
                  <a:ext uri="{0D108BD9-81ED-4DB2-BD59-A6C34878D82A}">
                    <a16:rowId xmlns:a16="http://schemas.microsoft.com/office/drawing/2014/main" val="1012542661"/>
                  </a:ext>
                </a:extLst>
              </a:tr>
              <a:tr h="240030">
                <a:tc>
                  <a:txBody>
                    <a:bodyPr/>
                    <a:lstStyle/>
                    <a:p>
                      <a:pPr marL="0" marR="0" algn="ctr" defTabSz="914400" rtl="0" eaLnBrk="1" latinLnBrk="0" hangingPunct="1">
                        <a:lnSpc>
                          <a:spcPct val="150000"/>
                        </a:lnSpc>
                        <a:spcBef>
                          <a:spcPts val="0"/>
                        </a:spcBef>
                        <a:spcAft>
                          <a:spcPts val="0"/>
                        </a:spcAft>
                      </a:pPr>
                      <a:r>
                        <a:rPr lang="en-US" sz="1100" b="0" kern="1200" dirty="0">
                          <a:solidFill>
                            <a:schemeClr val="bg1"/>
                          </a:solidFill>
                          <a:effectLst/>
                          <a:latin typeface="+mn-lt"/>
                          <a:ea typeface="+mn-ea"/>
                          <a:cs typeface="+mn-cs"/>
                        </a:rPr>
                        <a:t>13</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High Friction Surface Treatment, Horizontal curves</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0.55</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0.48</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0.34 - 0.62</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a:solidFill>
                            <a:schemeClr val="dk1"/>
                          </a:solidFill>
                          <a:effectLst/>
                          <a:latin typeface="+mn-lt"/>
                          <a:ea typeface="+mn-ea"/>
                          <a:cs typeface="+mn-cs"/>
                        </a:rPr>
                        <a:t>0.55 (No Change)</a:t>
                      </a:r>
                    </a:p>
                  </a:txBody>
                  <a:tcPr marL="51435" marR="51435" marT="0" marB="0" anchor="ctr"/>
                </a:tc>
                <a:extLst>
                  <a:ext uri="{0D108BD9-81ED-4DB2-BD59-A6C34878D82A}">
                    <a16:rowId xmlns:a16="http://schemas.microsoft.com/office/drawing/2014/main" val="3658825163"/>
                  </a:ext>
                </a:extLst>
              </a:tr>
              <a:tr h="240030">
                <a:tc>
                  <a:txBody>
                    <a:bodyPr/>
                    <a:lstStyle/>
                    <a:p>
                      <a:pPr marL="0" marR="0" algn="ctr" defTabSz="914400" rtl="0" eaLnBrk="1" latinLnBrk="0" hangingPunct="1">
                        <a:lnSpc>
                          <a:spcPct val="150000"/>
                        </a:lnSpc>
                        <a:spcBef>
                          <a:spcPts val="0"/>
                        </a:spcBef>
                        <a:spcAft>
                          <a:spcPts val="0"/>
                        </a:spcAft>
                      </a:pPr>
                      <a:r>
                        <a:rPr lang="en-US" sz="1100" b="0" kern="1200" dirty="0">
                          <a:solidFill>
                            <a:schemeClr val="bg1"/>
                          </a:solidFill>
                          <a:effectLst/>
                          <a:latin typeface="+mn-lt"/>
                          <a:ea typeface="+mn-ea"/>
                          <a:cs typeface="+mn-cs"/>
                        </a:rPr>
                        <a:t>14</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dirty="0">
                          <a:solidFill>
                            <a:schemeClr val="dk1"/>
                          </a:solidFill>
                          <a:effectLst/>
                          <a:latin typeface="+mn-lt"/>
                          <a:ea typeface="+mn-ea"/>
                          <a:cs typeface="+mn-cs"/>
                        </a:rPr>
                        <a:t>Roadway Lighting</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dirty="0">
                          <a:solidFill>
                            <a:schemeClr val="dk1"/>
                          </a:solidFill>
                          <a:effectLst/>
                          <a:latin typeface="+mn-lt"/>
                          <a:ea typeface="+mn-ea"/>
                          <a:cs typeface="+mn-cs"/>
                        </a:rPr>
                        <a:t>0.60</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dirty="0">
                          <a:solidFill>
                            <a:schemeClr val="dk1"/>
                          </a:solidFill>
                          <a:effectLst/>
                          <a:latin typeface="+mn-lt"/>
                          <a:ea typeface="+mn-ea"/>
                          <a:cs typeface="+mn-cs"/>
                        </a:rPr>
                        <a:t>0.54</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dirty="0">
                          <a:solidFill>
                            <a:schemeClr val="dk1"/>
                          </a:solidFill>
                          <a:effectLst/>
                          <a:latin typeface="+mn-lt"/>
                          <a:ea typeface="+mn-ea"/>
                          <a:cs typeface="+mn-cs"/>
                        </a:rPr>
                        <a:t>0.51 - 0.57</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dirty="0">
                          <a:solidFill>
                            <a:schemeClr val="dk1"/>
                          </a:solidFill>
                          <a:effectLst/>
                          <a:latin typeface="+mn-lt"/>
                          <a:ea typeface="+mn-ea"/>
                          <a:cs typeface="+mn-cs"/>
                        </a:rPr>
                        <a:t>0.54</a:t>
                      </a:r>
                    </a:p>
                  </a:txBody>
                  <a:tcPr marL="51435" marR="51435" marT="0" marB="0" anchor="ctr"/>
                </a:tc>
                <a:extLst>
                  <a:ext uri="{0D108BD9-81ED-4DB2-BD59-A6C34878D82A}">
                    <a16:rowId xmlns:a16="http://schemas.microsoft.com/office/drawing/2014/main" val="718201539"/>
                  </a:ext>
                </a:extLst>
              </a:tr>
              <a:tr h="240030">
                <a:tc>
                  <a:txBody>
                    <a:bodyPr/>
                    <a:lstStyle/>
                    <a:p>
                      <a:pPr marL="0" marR="0" algn="ctr" defTabSz="914400" rtl="0" eaLnBrk="1" latinLnBrk="0" hangingPunct="1">
                        <a:lnSpc>
                          <a:spcPct val="150000"/>
                        </a:lnSpc>
                        <a:spcBef>
                          <a:spcPts val="0"/>
                        </a:spcBef>
                        <a:spcAft>
                          <a:spcPts val="0"/>
                        </a:spcAft>
                      </a:pPr>
                      <a:r>
                        <a:rPr lang="en-US" sz="1100" b="0" kern="1200" dirty="0">
                          <a:solidFill>
                            <a:schemeClr val="bg1"/>
                          </a:solidFill>
                          <a:effectLst/>
                          <a:latin typeface="+mn-lt"/>
                          <a:ea typeface="+mn-ea"/>
                          <a:cs typeface="+mn-cs"/>
                        </a:rPr>
                        <a:t>15</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dirty="0">
                          <a:solidFill>
                            <a:schemeClr val="dk1"/>
                          </a:solidFill>
                          <a:effectLst/>
                          <a:latin typeface="+mn-lt"/>
                          <a:ea typeface="+mn-ea"/>
                          <a:cs typeface="+mn-cs"/>
                        </a:rPr>
                        <a:t>Remove or Shield Tree or Fixed Objects </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dirty="0">
                          <a:solidFill>
                            <a:schemeClr val="dk1"/>
                          </a:solidFill>
                          <a:effectLst/>
                          <a:latin typeface="+mn-lt"/>
                          <a:ea typeface="+mn-ea"/>
                          <a:cs typeface="+mn-cs"/>
                        </a:rPr>
                        <a:t>0.50</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dirty="0">
                          <a:solidFill>
                            <a:schemeClr val="dk1"/>
                          </a:solidFill>
                          <a:effectLst/>
                          <a:latin typeface="+mn-lt"/>
                          <a:ea typeface="+mn-ea"/>
                          <a:cs typeface="+mn-cs"/>
                        </a:rPr>
                        <a:t>0.07</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dirty="0">
                          <a:solidFill>
                            <a:schemeClr val="dk1"/>
                          </a:solidFill>
                          <a:effectLst/>
                          <a:latin typeface="+mn-lt"/>
                          <a:ea typeface="+mn-ea"/>
                          <a:cs typeface="+mn-cs"/>
                        </a:rPr>
                        <a:t>0.06 - 0.09</a:t>
                      </a:r>
                    </a:p>
                  </a:txBody>
                  <a:tcPr marL="51435" marR="51435" marT="0" marB="0" anchor="ctr"/>
                </a:tc>
                <a:tc>
                  <a:txBody>
                    <a:bodyPr/>
                    <a:lstStyle/>
                    <a:p>
                      <a:pPr marL="0" marR="0" algn="ctr" defTabSz="914400" rtl="0" eaLnBrk="1" latinLnBrk="0" hangingPunct="1">
                        <a:lnSpc>
                          <a:spcPct val="150000"/>
                        </a:lnSpc>
                        <a:spcBef>
                          <a:spcPts val="0"/>
                        </a:spcBef>
                        <a:spcAft>
                          <a:spcPts val="0"/>
                        </a:spcAft>
                      </a:pPr>
                      <a:r>
                        <a:rPr lang="en-US" sz="1100" kern="1200" dirty="0">
                          <a:solidFill>
                            <a:schemeClr val="dk1"/>
                          </a:solidFill>
                          <a:effectLst/>
                          <a:latin typeface="+mn-lt"/>
                          <a:ea typeface="+mn-ea"/>
                          <a:cs typeface="+mn-cs"/>
                        </a:rPr>
                        <a:t>0.07</a:t>
                      </a:r>
                    </a:p>
                  </a:txBody>
                  <a:tcPr marL="51435" marR="51435" marT="0" marB="0" anchor="ctr"/>
                </a:tc>
                <a:extLst>
                  <a:ext uri="{0D108BD9-81ED-4DB2-BD59-A6C34878D82A}">
                    <a16:rowId xmlns:a16="http://schemas.microsoft.com/office/drawing/2014/main" val="2839079992"/>
                  </a:ext>
                </a:extLst>
              </a:tr>
            </a:tbl>
          </a:graphicData>
        </a:graphic>
      </p:graphicFrame>
    </p:spTree>
    <p:extLst>
      <p:ext uri="{BB962C8B-B14F-4D97-AF65-F5344CB8AC3E}">
        <p14:creationId xmlns:p14="http://schemas.microsoft.com/office/powerpoint/2010/main" val="4141681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1" y="457200"/>
            <a:ext cx="8811597" cy="994172"/>
          </a:xfrm>
        </p:spPr>
        <p:txBody>
          <a:bodyPr>
            <a:normAutofit fontScale="90000"/>
          </a:bodyPr>
          <a:lstStyle/>
          <a:p>
            <a:r>
              <a:rPr lang="en-US" dirty="0"/>
              <a:t>List of Updated WC – Pedestrian (partial)</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124169049"/>
              </p:ext>
            </p:extLst>
          </p:nvPr>
        </p:nvGraphicFramePr>
        <p:xfrm>
          <a:off x="1600200" y="1524000"/>
          <a:ext cx="8984129" cy="4274820"/>
        </p:xfrm>
        <a:graphic>
          <a:graphicData uri="http://schemas.openxmlformats.org/drawingml/2006/table">
            <a:tbl>
              <a:tblPr firstRow="1" firstCol="1" bandRow="1">
                <a:tableStyleId>{5C22544A-7EE6-4342-B048-85BDC9FD1C3A}</a:tableStyleId>
              </a:tblPr>
              <a:tblGrid>
                <a:gridCol w="588841">
                  <a:extLst>
                    <a:ext uri="{9D8B030D-6E8A-4147-A177-3AD203B41FA5}">
                      <a16:colId xmlns:a16="http://schemas.microsoft.com/office/drawing/2014/main" val="703985189"/>
                    </a:ext>
                  </a:extLst>
                </a:gridCol>
                <a:gridCol w="4240918">
                  <a:extLst>
                    <a:ext uri="{9D8B030D-6E8A-4147-A177-3AD203B41FA5}">
                      <a16:colId xmlns:a16="http://schemas.microsoft.com/office/drawing/2014/main" val="287075473"/>
                    </a:ext>
                  </a:extLst>
                </a:gridCol>
                <a:gridCol w="1221725">
                  <a:extLst>
                    <a:ext uri="{9D8B030D-6E8A-4147-A177-3AD203B41FA5}">
                      <a16:colId xmlns:a16="http://schemas.microsoft.com/office/drawing/2014/main" val="3849673308"/>
                    </a:ext>
                  </a:extLst>
                </a:gridCol>
                <a:gridCol w="870968">
                  <a:extLst>
                    <a:ext uri="{9D8B030D-6E8A-4147-A177-3AD203B41FA5}">
                      <a16:colId xmlns:a16="http://schemas.microsoft.com/office/drawing/2014/main" val="1513019245"/>
                    </a:ext>
                  </a:extLst>
                </a:gridCol>
                <a:gridCol w="720487">
                  <a:extLst>
                    <a:ext uri="{9D8B030D-6E8A-4147-A177-3AD203B41FA5}">
                      <a16:colId xmlns:a16="http://schemas.microsoft.com/office/drawing/2014/main" val="3905714097"/>
                    </a:ext>
                  </a:extLst>
                </a:gridCol>
                <a:gridCol w="1341190">
                  <a:extLst>
                    <a:ext uri="{9D8B030D-6E8A-4147-A177-3AD203B41FA5}">
                      <a16:colId xmlns:a16="http://schemas.microsoft.com/office/drawing/2014/main" val="4190818285"/>
                    </a:ext>
                  </a:extLst>
                </a:gridCol>
              </a:tblGrid>
              <a:tr h="240030">
                <a:tc>
                  <a:txBody>
                    <a:bodyPr/>
                    <a:lstStyle/>
                    <a:p>
                      <a:pPr marL="0" marR="0" algn="ctr" defTabSz="914400" rtl="0" eaLnBrk="1" latinLnBrk="0" hangingPunct="1">
                        <a:lnSpc>
                          <a:spcPct val="150000"/>
                        </a:lnSpc>
                        <a:spcBef>
                          <a:spcPts val="0"/>
                        </a:spcBef>
                        <a:spcAft>
                          <a:spcPts val="0"/>
                        </a:spcAft>
                      </a:pPr>
                      <a:r>
                        <a:rPr lang="en-US" sz="1100" kern="1200" dirty="0">
                          <a:solidFill>
                            <a:schemeClr val="bg1"/>
                          </a:solidFill>
                          <a:effectLst/>
                          <a:latin typeface="+mn-lt"/>
                          <a:ea typeface="+mn-ea"/>
                          <a:cs typeface="+mn-cs"/>
                        </a:rPr>
                        <a:t>No.</a:t>
                      </a:r>
                    </a:p>
                  </a:txBody>
                  <a:tcPr marL="23311" marR="23311" marT="0" marB="0" anchor="ctr"/>
                </a:tc>
                <a:tc>
                  <a:txBody>
                    <a:bodyPr/>
                    <a:lstStyle/>
                    <a:p>
                      <a:pPr marL="0" marR="0" algn="ctr" defTabSz="914400" rtl="0" eaLnBrk="1" latinLnBrk="0" hangingPunct="1">
                        <a:lnSpc>
                          <a:spcPct val="150000"/>
                        </a:lnSpc>
                        <a:spcBef>
                          <a:spcPts val="0"/>
                        </a:spcBef>
                        <a:spcAft>
                          <a:spcPts val="0"/>
                        </a:spcAft>
                      </a:pPr>
                      <a:r>
                        <a:rPr lang="en-US" sz="1100" kern="1200" dirty="0">
                          <a:solidFill>
                            <a:schemeClr val="bg1"/>
                          </a:solidFill>
                          <a:effectLst/>
                          <a:latin typeface="+mn-lt"/>
                          <a:ea typeface="+mn-ea"/>
                          <a:cs typeface="+mn-cs"/>
                        </a:rPr>
                        <a:t>Name of Countermeasure</a:t>
                      </a:r>
                    </a:p>
                  </a:txBody>
                  <a:tcPr marL="23311" marR="23311" marT="0" marB="0" anchor="ctr"/>
                </a:tc>
                <a:tc>
                  <a:txBody>
                    <a:bodyPr/>
                    <a:lstStyle/>
                    <a:p>
                      <a:pPr marL="0" marR="0" algn="ctr" defTabSz="914400" rtl="0" eaLnBrk="1" latinLnBrk="0" hangingPunct="1">
                        <a:lnSpc>
                          <a:spcPct val="150000"/>
                        </a:lnSpc>
                        <a:spcBef>
                          <a:spcPts val="0"/>
                        </a:spcBef>
                        <a:spcAft>
                          <a:spcPts val="0"/>
                        </a:spcAft>
                      </a:pPr>
                      <a:r>
                        <a:rPr lang="en-US" sz="1100" kern="1200" dirty="0">
                          <a:solidFill>
                            <a:schemeClr val="bg1"/>
                          </a:solidFill>
                          <a:effectLst/>
                          <a:latin typeface="+mn-lt"/>
                          <a:ea typeface="+mn-ea"/>
                          <a:cs typeface="+mn-cs"/>
                        </a:rPr>
                        <a:t>Work Code  CMF</a:t>
                      </a:r>
                    </a:p>
                  </a:txBody>
                  <a:tcPr marL="23311" marR="23311" marT="0" marB="0" anchor="ctr"/>
                </a:tc>
                <a:tc>
                  <a:txBody>
                    <a:bodyPr/>
                    <a:lstStyle/>
                    <a:p>
                      <a:pPr marL="0" marR="0" algn="ctr" defTabSz="914400" rtl="0" eaLnBrk="1" latinLnBrk="0" hangingPunct="1">
                        <a:lnSpc>
                          <a:spcPct val="150000"/>
                        </a:lnSpc>
                        <a:spcBef>
                          <a:spcPts val="0"/>
                        </a:spcBef>
                        <a:spcAft>
                          <a:spcPts val="0"/>
                        </a:spcAft>
                      </a:pPr>
                      <a:r>
                        <a:rPr lang="en-US" sz="1100" kern="1200" dirty="0">
                          <a:solidFill>
                            <a:schemeClr val="bg1"/>
                          </a:solidFill>
                          <a:effectLst/>
                          <a:latin typeface="+mn-lt"/>
                          <a:ea typeface="+mn-ea"/>
                          <a:cs typeface="+mn-cs"/>
                        </a:rPr>
                        <a:t>Single CMF</a:t>
                      </a:r>
                    </a:p>
                  </a:txBody>
                  <a:tcPr marL="23311" marR="23311" marT="0" marB="0" anchor="ctr"/>
                </a:tc>
                <a:tc>
                  <a:txBody>
                    <a:bodyPr/>
                    <a:lstStyle/>
                    <a:p>
                      <a:pPr marL="0" marR="0" algn="ctr" defTabSz="914400" rtl="0" eaLnBrk="1" latinLnBrk="0" hangingPunct="1">
                        <a:lnSpc>
                          <a:spcPct val="150000"/>
                        </a:lnSpc>
                        <a:spcBef>
                          <a:spcPts val="0"/>
                        </a:spcBef>
                        <a:spcAft>
                          <a:spcPts val="0"/>
                        </a:spcAft>
                      </a:pPr>
                      <a:r>
                        <a:rPr lang="en-US" sz="1100" kern="1200" dirty="0">
                          <a:solidFill>
                            <a:schemeClr val="bg1"/>
                          </a:solidFill>
                          <a:effectLst/>
                          <a:latin typeface="+mn-lt"/>
                          <a:ea typeface="+mn-ea"/>
                          <a:cs typeface="+mn-cs"/>
                        </a:rPr>
                        <a:t>90% CI</a:t>
                      </a:r>
                    </a:p>
                  </a:txBody>
                  <a:tcPr marL="23311" marR="23311" marT="0" marB="0" anchor="ctr"/>
                </a:tc>
                <a:tc>
                  <a:txBody>
                    <a:bodyPr/>
                    <a:lstStyle/>
                    <a:p>
                      <a:pPr marL="0" marR="0" algn="ctr" defTabSz="914400" rtl="0" eaLnBrk="1" latinLnBrk="0" hangingPunct="1">
                        <a:lnSpc>
                          <a:spcPct val="150000"/>
                        </a:lnSpc>
                        <a:spcBef>
                          <a:spcPts val="0"/>
                        </a:spcBef>
                        <a:spcAft>
                          <a:spcPts val="0"/>
                        </a:spcAft>
                      </a:pPr>
                      <a:r>
                        <a:rPr lang="en-US" sz="1100" kern="1200" dirty="0">
                          <a:solidFill>
                            <a:schemeClr val="bg1"/>
                          </a:solidFill>
                          <a:effectLst/>
                          <a:latin typeface="+mn-lt"/>
                          <a:ea typeface="+mn-ea"/>
                          <a:cs typeface="+mn-cs"/>
                        </a:rPr>
                        <a:t>Recommended CMF</a:t>
                      </a:r>
                    </a:p>
                  </a:txBody>
                  <a:tcPr marL="23311" marR="23311" marT="0" marB="0" anchor="ctr"/>
                </a:tc>
                <a:extLst>
                  <a:ext uri="{0D108BD9-81ED-4DB2-BD59-A6C34878D82A}">
                    <a16:rowId xmlns:a16="http://schemas.microsoft.com/office/drawing/2014/main" val="1996456482"/>
                  </a:ext>
                </a:extLst>
              </a:tr>
              <a:tr h="240030">
                <a:tc>
                  <a:txBody>
                    <a:bodyPr/>
                    <a:lstStyle/>
                    <a:p>
                      <a:pPr marL="0" marR="0" algn="ctr">
                        <a:lnSpc>
                          <a:spcPct val="150000"/>
                        </a:lnSpc>
                        <a:spcBef>
                          <a:spcPts val="0"/>
                        </a:spcBef>
                        <a:spcAft>
                          <a:spcPts val="0"/>
                        </a:spcAft>
                      </a:pPr>
                      <a:r>
                        <a:rPr lang="en-US" sz="1100" b="0" dirty="0">
                          <a:solidFill>
                            <a:schemeClr val="bg1"/>
                          </a:solidFill>
                          <a:effectLst/>
                          <a:latin typeface="+mn-lt"/>
                          <a:ea typeface="Times New Roman" panose="02020603050405020304" pitchFamily="18" charset="0"/>
                          <a:cs typeface="Times New Roman" panose="02020603050405020304" pitchFamily="18" charset="0"/>
                        </a:rPr>
                        <a:t>1</a:t>
                      </a: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Install Pedestrian Signal</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0.66</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0.87</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0.81-0.93</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0.87</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1831457084"/>
                  </a:ext>
                </a:extLst>
              </a:tr>
              <a:tr h="240030">
                <a:tc>
                  <a:txBody>
                    <a:bodyPr/>
                    <a:lstStyle/>
                    <a:p>
                      <a:pPr marL="0" marR="0" algn="ctr">
                        <a:lnSpc>
                          <a:spcPct val="150000"/>
                        </a:lnSpc>
                        <a:spcBef>
                          <a:spcPts val="0"/>
                        </a:spcBef>
                        <a:spcAft>
                          <a:spcPts val="0"/>
                        </a:spcAft>
                      </a:pPr>
                      <a:r>
                        <a:rPr lang="en-US" sz="1100" b="0" dirty="0">
                          <a:solidFill>
                            <a:schemeClr val="bg1"/>
                          </a:solidFill>
                          <a:effectLst/>
                          <a:latin typeface="+mn-lt"/>
                          <a:ea typeface="Times New Roman" panose="02020603050405020304" pitchFamily="18" charset="0"/>
                          <a:cs typeface="Times New Roman" panose="02020603050405020304" pitchFamily="18" charset="0"/>
                        </a:rPr>
                        <a:t>2</a:t>
                      </a: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Improve Pedestrian Signal</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0.90</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 </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 </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 </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1273395071"/>
                  </a:ext>
                </a:extLst>
              </a:tr>
              <a:tr h="240030">
                <a:tc>
                  <a:txBody>
                    <a:bodyPr/>
                    <a:lstStyle/>
                    <a:p>
                      <a:pPr marL="0" marR="0" algn="ctr">
                        <a:lnSpc>
                          <a:spcPct val="150000"/>
                        </a:lnSpc>
                        <a:spcBef>
                          <a:spcPts val="0"/>
                        </a:spcBef>
                        <a:spcAft>
                          <a:spcPts val="0"/>
                        </a:spcAft>
                      </a:pPr>
                      <a:r>
                        <a:rPr lang="en-US" sz="1100" b="0" dirty="0">
                          <a:solidFill>
                            <a:schemeClr val="bg1"/>
                          </a:solidFill>
                          <a:effectLst/>
                          <a:latin typeface="+mn-lt"/>
                          <a:ea typeface="Times New Roman" panose="02020603050405020304" pitchFamily="18" charset="0"/>
                          <a:cs typeface="Times New Roman" panose="02020603050405020304" pitchFamily="18" charset="0"/>
                        </a:rPr>
                        <a:t>3</a:t>
                      </a: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Install Pedestrian Countdown Timer</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100">
                          <a:effectLst/>
                          <a:latin typeface="+mn-lt"/>
                          <a:ea typeface="Times New Roman" panose="02020603050405020304" pitchFamily="18" charset="0"/>
                          <a:cs typeface="Times New Roman" panose="02020603050405020304" pitchFamily="18" charset="0"/>
                        </a:rPr>
                        <a:t>NA</a:t>
                      </a: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0.65</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0.39-0.91</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100" dirty="0">
                          <a:solidFill>
                            <a:srgbClr val="000000"/>
                          </a:solidFill>
                          <a:effectLst/>
                          <a:latin typeface="+mn-lt"/>
                          <a:ea typeface="Times New Roman" panose="02020603050405020304" pitchFamily="18" charset="0"/>
                          <a:cs typeface="Times New Roman" panose="02020603050405020304" pitchFamily="18" charset="0"/>
                        </a:rPr>
                        <a:t>0.65</a:t>
                      </a:r>
                      <a:endParaRPr lang="en-US" sz="1100" dirty="0">
                        <a:effectLst/>
                        <a:latin typeface="+mn-lt"/>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3426569658"/>
                  </a:ext>
                </a:extLst>
              </a:tr>
              <a:tr h="240030">
                <a:tc>
                  <a:txBody>
                    <a:bodyPr/>
                    <a:lstStyle/>
                    <a:p>
                      <a:pPr marL="0" marR="0" algn="ctr">
                        <a:lnSpc>
                          <a:spcPct val="150000"/>
                        </a:lnSpc>
                        <a:spcBef>
                          <a:spcPts val="0"/>
                        </a:spcBef>
                        <a:spcAft>
                          <a:spcPts val="0"/>
                        </a:spcAft>
                      </a:pPr>
                      <a:r>
                        <a:rPr lang="en-US" sz="1100" b="0" dirty="0">
                          <a:solidFill>
                            <a:schemeClr val="bg1"/>
                          </a:solidFill>
                          <a:effectLst/>
                          <a:latin typeface="+mn-lt"/>
                          <a:ea typeface="Times New Roman" panose="02020603050405020304" pitchFamily="18" charset="0"/>
                          <a:cs typeface="Times New Roman" panose="02020603050405020304" pitchFamily="18" charset="0"/>
                        </a:rPr>
                        <a:t>4</a:t>
                      </a: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Install Raised Pedestrian Crosswalks</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100">
                          <a:effectLst/>
                          <a:latin typeface="+mn-lt"/>
                          <a:ea typeface="Times New Roman" panose="02020603050405020304" pitchFamily="18" charset="0"/>
                          <a:cs typeface="Times New Roman" panose="02020603050405020304" pitchFamily="18" charset="0"/>
                        </a:rPr>
                        <a:t>NA</a:t>
                      </a: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0.54</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0.39 - 0.70</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0.54</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1156588"/>
                  </a:ext>
                </a:extLst>
              </a:tr>
              <a:tr h="240030">
                <a:tc>
                  <a:txBody>
                    <a:bodyPr/>
                    <a:lstStyle/>
                    <a:p>
                      <a:pPr marL="0" marR="0" algn="ctr">
                        <a:lnSpc>
                          <a:spcPct val="150000"/>
                        </a:lnSpc>
                        <a:spcBef>
                          <a:spcPts val="0"/>
                        </a:spcBef>
                        <a:spcAft>
                          <a:spcPts val="0"/>
                        </a:spcAft>
                      </a:pPr>
                      <a:r>
                        <a:rPr lang="en-US" sz="1100" b="0" dirty="0">
                          <a:solidFill>
                            <a:schemeClr val="bg1"/>
                          </a:solidFill>
                          <a:effectLst/>
                          <a:latin typeface="+mn-lt"/>
                          <a:ea typeface="Times New Roman" panose="02020603050405020304" pitchFamily="18" charset="0"/>
                          <a:cs typeface="Times New Roman" panose="02020603050405020304" pitchFamily="18" charset="0"/>
                        </a:rPr>
                        <a:t>5</a:t>
                      </a: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Implement Barnes Dance (Diagonal Crossing)</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100">
                          <a:effectLst/>
                          <a:latin typeface="+mn-lt"/>
                          <a:ea typeface="Times New Roman" panose="02020603050405020304" pitchFamily="18" charset="0"/>
                          <a:cs typeface="Times New Roman" panose="02020603050405020304" pitchFamily="18" charset="0"/>
                        </a:rPr>
                        <a:t>NA</a:t>
                      </a: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0.58</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0.30 - 0.86</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0.58</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2154860833"/>
                  </a:ext>
                </a:extLst>
              </a:tr>
              <a:tr h="240030">
                <a:tc>
                  <a:txBody>
                    <a:bodyPr/>
                    <a:lstStyle/>
                    <a:p>
                      <a:pPr marL="0" marR="0" algn="ctr">
                        <a:lnSpc>
                          <a:spcPct val="150000"/>
                        </a:lnSpc>
                        <a:spcBef>
                          <a:spcPts val="0"/>
                        </a:spcBef>
                        <a:spcAft>
                          <a:spcPts val="0"/>
                        </a:spcAft>
                      </a:pPr>
                      <a:r>
                        <a:rPr lang="en-US" sz="1100" b="0" dirty="0">
                          <a:solidFill>
                            <a:schemeClr val="bg1"/>
                          </a:solidFill>
                          <a:effectLst/>
                          <a:latin typeface="+mn-lt"/>
                          <a:ea typeface="Times New Roman" panose="02020603050405020304" pitchFamily="18" charset="0"/>
                          <a:cs typeface="Times New Roman" panose="02020603050405020304" pitchFamily="18" charset="0"/>
                        </a:rPr>
                        <a:t>6</a:t>
                      </a: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Install Pedestrian Hybrid Beacon</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0.85</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0.58</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0.30-0.86</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0.85 (No Change)</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4135121406"/>
                  </a:ext>
                </a:extLst>
              </a:tr>
              <a:tr h="480060">
                <a:tc>
                  <a:txBody>
                    <a:bodyPr/>
                    <a:lstStyle/>
                    <a:p>
                      <a:pPr marL="0" marR="0" algn="ctr">
                        <a:lnSpc>
                          <a:spcPct val="150000"/>
                        </a:lnSpc>
                        <a:spcBef>
                          <a:spcPts val="0"/>
                        </a:spcBef>
                        <a:spcAft>
                          <a:spcPts val="0"/>
                        </a:spcAft>
                      </a:pPr>
                      <a:r>
                        <a:rPr lang="en-US" sz="1100" b="0" dirty="0">
                          <a:solidFill>
                            <a:schemeClr val="bg1"/>
                          </a:solidFill>
                          <a:effectLst/>
                          <a:latin typeface="+mn-lt"/>
                          <a:ea typeface="Times New Roman" panose="02020603050405020304" pitchFamily="18" charset="0"/>
                          <a:cs typeface="Times New Roman" panose="02020603050405020304" pitchFamily="18" charset="0"/>
                        </a:rPr>
                        <a:t>7</a:t>
                      </a: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"Install Pedestrian Hybrid Beacon (PHB or HAWK)</a:t>
                      </a:r>
                      <a:endParaRPr lang="en-US" sz="1100">
                        <a:effectLst/>
                        <a:latin typeface="+mn-lt"/>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with Advanced Yield or Stop Markings and Signs"</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NA</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0.43</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0.21 - 0.65</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0.43</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336865465"/>
                  </a:ext>
                </a:extLst>
              </a:tr>
              <a:tr h="240030">
                <a:tc>
                  <a:txBody>
                    <a:bodyPr/>
                    <a:lstStyle/>
                    <a:p>
                      <a:pPr marL="0" marR="0" algn="ctr">
                        <a:lnSpc>
                          <a:spcPct val="150000"/>
                        </a:lnSpc>
                        <a:spcBef>
                          <a:spcPts val="0"/>
                        </a:spcBef>
                        <a:spcAft>
                          <a:spcPts val="0"/>
                        </a:spcAft>
                      </a:pPr>
                      <a:r>
                        <a:rPr lang="en-US" sz="1100" b="0" dirty="0">
                          <a:solidFill>
                            <a:schemeClr val="bg1"/>
                          </a:solidFill>
                          <a:effectLst/>
                          <a:latin typeface="+mn-lt"/>
                          <a:ea typeface="Times New Roman" panose="02020603050405020304" pitchFamily="18" charset="0"/>
                          <a:cs typeface="Times New Roman" panose="02020603050405020304" pitchFamily="18" charset="0"/>
                        </a:rPr>
                        <a:t>8</a:t>
                      </a: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Install Pedestrian Crosswalk</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0.90</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0.55</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0.00-2.09</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0.90 (No Change)</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3552113235"/>
                  </a:ext>
                </a:extLst>
              </a:tr>
              <a:tr h="240030">
                <a:tc>
                  <a:txBody>
                    <a:bodyPr/>
                    <a:lstStyle/>
                    <a:p>
                      <a:pPr marL="0" marR="0" algn="ctr">
                        <a:lnSpc>
                          <a:spcPct val="150000"/>
                        </a:lnSpc>
                        <a:spcBef>
                          <a:spcPts val="0"/>
                        </a:spcBef>
                        <a:spcAft>
                          <a:spcPts val="0"/>
                        </a:spcAft>
                      </a:pPr>
                      <a:r>
                        <a:rPr lang="en-US" sz="1100" b="0" dirty="0">
                          <a:solidFill>
                            <a:schemeClr val="bg1"/>
                          </a:solidFill>
                          <a:effectLst/>
                          <a:latin typeface="+mn-lt"/>
                          <a:ea typeface="Times New Roman" panose="02020603050405020304" pitchFamily="18" charset="0"/>
                          <a:cs typeface="Times New Roman" panose="02020603050405020304" pitchFamily="18" charset="0"/>
                        </a:rPr>
                        <a:t>9</a:t>
                      </a: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Install High-Visibility Crosswalk</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100">
                          <a:effectLst/>
                          <a:latin typeface="+mn-lt"/>
                          <a:ea typeface="Times New Roman" panose="02020603050405020304" pitchFamily="18" charset="0"/>
                          <a:cs typeface="Times New Roman" panose="02020603050405020304" pitchFamily="18" charset="0"/>
                        </a:rPr>
                        <a:t>NA</a:t>
                      </a: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0.78</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0.26 - 1.30</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0.78</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1788265043"/>
                  </a:ext>
                </a:extLst>
              </a:tr>
              <a:tr h="240030">
                <a:tc>
                  <a:txBody>
                    <a:bodyPr/>
                    <a:lstStyle/>
                    <a:p>
                      <a:pPr marL="0" marR="0" algn="ctr">
                        <a:lnSpc>
                          <a:spcPct val="150000"/>
                        </a:lnSpc>
                        <a:spcBef>
                          <a:spcPts val="0"/>
                        </a:spcBef>
                        <a:spcAft>
                          <a:spcPts val="0"/>
                        </a:spcAft>
                      </a:pPr>
                      <a:r>
                        <a:rPr lang="en-US" sz="1100" b="0" dirty="0">
                          <a:solidFill>
                            <a:schemeClr val="bg1"/>
                          </a:solidFill>
                          <a:effectLst/>
                          <a:latin typeface="+mn-lt"/>
                          <a:ea typeface="Times New Roman" panose="02020603050405020304" pitchFamily="18" charset="0"/>
                          <a:cs typeface="Times New Roman" panose="02020603050405020304" pitchFamily="18" charset="0"/>
                        </a:rPr>
                        <a:t>10</a:t>
                      </a: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Median Crossing Island, Refuge Island, Raised Median</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100">
                          <a:effectLst/>
                          <a:latin typeface="+mn-lt"/>
                          <a:ea typeface="Times New Roman" panose="02020603050405020304" pitchFamily="18" charset="0"/>
                          <a:cs typeface="Times New Roman" panose="02020603050405020304" pitchFamily="18" charset="0"/>
                        </a:rPr>
                        <a:t>NA</a:t>
                      </a: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0.67</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100">
                          <a:effectLst/>
                          <a:latin typeface="+mn-lt"/>
                          <a:ea typeface="Times New Roman" panose="02020603050405020304" pitchFamily="18" charset="0"/>
                          <a:cs typeface="Times New Roman" panose="02020603050405020304" pitchFamily="18" charset="0"/>
                        </a:rPr>
                        <a:t>NA</a:t>
                      </a: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0.67</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3899237287"/>
                  </a:ext>
                </a:extLst>
              </a:tr>
              <a:tr h="240030">
                <a:tc>
                  <a:txBody>
                    <a:bodyPr/>
                    <a:lstStyle/>
                    <a:p>
                      <a:pPr marL="0" marR="0" algn="ctr">
                        <a:lnSpc>
                          <a:spcPct val="150000"/>
                        </a:lnSpc>
                        <a:spcBef>
                          <a:spcPts val="0"/>
                        </a:spcBef>
                        <a:spcAft>
                          <a:spcPts val="0"/>
                        </a:spcAft>
                      </a:pPr>
                      <a:r>
                        <a:rPr lang="en-US" sz="1100" b="0" dirty="0">
                          <a:solidFill>
                            <a:schemeClr val="bg1"/>
                          </a:solidFill>
                          <a:effectLst/>
                          <a:latin typeface="+mn-lt"/>
                          <a:ea typeface="Times New Roman" panose="02020603050405020304" pitchFamily="18" charset="0"/>
                          <a:cs typeface="Times New Roman" panose="02020603050405020304" pitchFamily="18" charset="0"/>
                        </a:rPr>
                        <a:t>11</a:t>
                      </a: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Automated Pedestrian Detection</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100">
                          <a:effectLst/>
                          <a:latin typeface="+mn-lt"/>
                          <a:ea typeface="Times New Roman" panose="02020603050405020304" pitchFamily="18" charset="0"/>
                          <a:cs typeface="Times New Roman" panose="02020603050405020304" pitchFamily="18" charset="0"/>
                        </a:rPr>
                        <a:t>NA</a:t>
                      </a: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0.91</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100">
                          <a:effectLst/>
                          <a:latin typeface="+mn-lt"/>
                          <a:ea typeface="Times New Roman" panose="02020603050405020304" pitchFamily="18" charset="0"/>
                          <a:cs typeface="Times New Roman" panose="02020603050405020304" pitchFamily="18" charset="0"/>
                        </a:rPr>
                        <a:t>NA</a:t>
                      </a: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0.91</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3429123492"/>
                  </a:ext>
                </a:extLst>
              </a:tr>
              <a:tr h="240030">
                <a:tc>
                  <a:txBody>
                    <a:bodyPr/>
                    <a:lstStyle/>
                    <a:p>
                      <a:pPr marL="0" marR="0" algn="ctr">
                        <a:lnSpc>
                          <a:spcPct val="150000"/>
                        </a:lnSpc>
                        <a:spcBef>
                          <a:spcPts val="0"/>
                        </a:spcBef>
                        <a:spcAft>
                          <a:spcPts val="0"/>
                        </a:spcAft>
                      </a:pPr>
                      <a:r>
                        <a:rPr lang="en-US" sz="1100" b="0" dirty="0">
                          <a:solidFill>
                            <a:schemeClr val="bg1"/>
                          </a:solidFill>
                          <a:effectLst/>
                          <a:latin typeface="+mn-lt"/>
                          <a:ea typeface="Times New Roman" panose="02020603050405020304" pitchFamily="18" charset="0"/>
                          <a:cs typeface="Times New Roman" panose="02020603050405020304" pitchFamily="18" charset="0"/>
                        </a:rPr>
                        <a:t>12</a:t>
                      </a: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Road Diet</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100">
                          <a:effectLst/>
                          <a:latin typeface="+mn-lt"/>
                          <a:ea typeface="Times New Roman" panose="02020603050405020304" pitchFamily="18" charset="0"/>
                          <a:cs typeface="Times New Roman" panose="02020603050405020304" pitchFamily="18" charset="0"/>
                        </a:rPr>
                        <a:t>NA</a:t>
                      </a: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0.59</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100">
                          <a:effectLst/>
                          <a:latin typeface="+mn-lt"/>
                          <a:ea typeface="Times New Roman" panose="02020603050405020304" pitchFamily="18" charset="0"/>
                          <a:cs typeface="Times New Roman" panose="02020603050405020304" pitchFamily="18" charset="0"/>
                        </a:rPr>
                        <a:t>NA</a:t>
                      </a: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0.59</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1012542661"/>
                  </a:ext>
                </a:extLst>
              </a:tr>
              <a:tr h="240030">
                <a:tc>
                  <a:txBody>
                    <a:bodyPr/>
                    <a:lstStyle/>
                    <a:p>
                      <a:pPr marL="0" marR="0" algn="ctr">
                        <a:lnSpc>
                          <a:spcPct val="150000"/>
                        </a:lnSpc>
                        <a:spcBef>
                          <a:spcPts val="0"/>
                        </a:spcBef>
                        <a:spcAft>
                          <a:spcPts val="0"/>
                        </a:spcAft>
                      </a:pPr>
                      <a:r>
                        <a:rPr lang="en-US" sz="1100" b="0" dirty="0">
                          <a:solidFill>
                            <a:schemeClr val="bg1"/>
                          </a:solidFill>
                          <a:effectLst/>
                          <a:latin typeface="+mn-lt"/>
                          <a:ea typeface="Times New Roman" panose="02020603050405020304" pitchFamily="18" charset="0"/>
                          <a:cs typeface="Times New Roman" panose="02020603050405020304" pitchFamily="18" charset="0"/>
                        </a:rPr>
                        <a:t>13</a:t>
                      </a:r>
                    </a:p>
                  </a:txBody>
                  <a:tcPr marL="51435" marR="51435" marT="0" marB="0" anchor="ctr"/>
                </a:tc>
                <a:tc>
                  <a:txBody>
                    <a:bodyPr/>
                    <a:lstStyle/>
                    <a:p>
                      <a:pPr marL="0" marR="0" algn="ctr">
                        <a:lnSpc>
                          <a:spcPct val="150000"/>
                        </a:lnSpc>
                        <a:spcBef>
                          <a:spcPts val="0"/>
                        </a:spcBef>
                        <a:spcAft>
                          <a:spcPts val="0"/>
                        </a:spcAft>
                      </a:pPr>
                      <a:r>
                        <a:rPr lang="en-US" sz="1100" dirty="0">
                          <a:solidFill>
                            <a:srgbClr val="000000"/>
                          </a:solidFill>
                          <a:effectLst/>
                          <a:latin typeface="+mn-lt"/>
                          <a:ea typeface="Times New Roman" panose="02020603050405020304" pitchFamily="18" charset="0"/>
                          <a:cs typeface="Times New Roman" panose="02020603050405020304" pitchFamily="18" charset="0"/>
                        </a:rPr>
                        <a:t>Install Transverse Rumble Strips at Pedestrian Crosswalks</a:t>
                      </a:r>
                      <a:endParaRPr lang="en-US" sz="1100" dirty="0">
                        <a:effectLst/>
                        <a:latin typeface="+mn-lt"/>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100">
                          <a:effectLst/>
                          <a:latin typeface="+mn-lt"/>
                          <a:ea typeface="Times New Roman" panose="02020603050405020304" pitchFamily="18" charset="0"/>
                          <a:cs typeface="Times New Roman" panose="02020603050405020304" pitchFamily="18" charset="0"/>
                        </a:rPr>
                        <a:t>NA</a:t>
                      </a: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0.76</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0.22 - 1.30</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100" dirty="0">
                          <a:solidFill>
                            <a:srgbClr val="000000"/>
                          </a:solidFill>
                          <a:effectLst/>
                          <a:latin typeface="+mn-lt"/>
                          <a:ea typeface="Times New Roman" panose="02020603050405020304" pitchFamily="18" charset="0"/>
                          <a:cs typeface="Times New Roman" panose="02020603050405020304" pitchFamily="18" charset="0"/>
                        </a:rPr>
                        <a:t>0.76</a:t>
                      </a:r>
                      <a:endParaRPr lang="en-US" sz="1100" dirty="0">
                        <a:effectLst/>
                        <a:latin typeface="+mn-lt"/>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3658825163"/>
                  </a:ext>
                </a:extLst>
              </a:tr>
              <a:tr h="240030">
                <a:tc>
                  <a:txBody>
                    <a:bodyPr/>
                    <a:lstStyle/>
                    <a:p>
                      <a:pPr marL="0" marR="0" algn="ctr">
                        <a:lnSpc>
                          <a:spcPct val="150000"/>
                        </a:lnSpc>
                        <a:spcBef>
                          <a:spcPts val="0"/>
                        </a:spcBef>
                        <a:spcAft>
                          <a:spcPts val="0"/>
                        </a:spcAft>
                      </a:pPr>
                      <a:r>
                        <a:rPr lang="en-US" sz="1100" b="0" dirty="0">
                          <a:solidFill>
                            <a:schemeClr val="bg1"/>
                          </a:solidFill>
                          <a:effectLst/>
                          <a:latin typeface="+mn-lt"/>
                          <a:ea typeface="Times New Roman" panose="02020603050405020304" pitchFamily="18" charset="0"/>
                          <a:cs typeface="Times New Roman" panose="02020603050405020304" pitchFamily="18" charset="0"/>
                        </a:rPr>
                        <a:t>14</a:t>
                      </a: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Speed Humps</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100">
                          <a:effectLst/>
                          <a:latin typeface="+mn-lt"/>
                          <a:ea typeface="Times New Roman" panose="02020603050405020304" pitchFamily="18" charset="0"/>
                          <a:cs typeface="Times New Roman" panose="02020603050405020304" pitchFamily="18" charset="0"/>
                        </a:rPr>
                        <a:t>NA</a:t>
                      </a: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0.60</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0.34 - 0.86</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0.60</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718201539"/>
                  </a:ext>
                </a:extLst>
              </a:tr>
              <a:tr h="240030">
                <a:tc>
                  <a:txBody>
                    <a:bodyPr/>
                    <a:lstStyle/>
                    <a:p>
                      <a:pPr marL="0" marR="0" algn="ctr">
                        <a:lnSpc>
                          <a:spcPct val="150000"/>
                        </a:lnSpc>
                        <a:spcBef>
                          <a:spcPts val="0"/>
                        </a:spcBef>
                        <a:spcAft>
                          <a:spcPts val="0"/>
                        </a:spcAft>
                      </a:pPr>
                      <a:r>
                        <a:rPr lang="en-US" sz="1100" b="0" dirty="0">
                          <a:solidFill>
                            <a:schemeClr val="bg1"/>
                          </a:solidFill>
                          <a:effectLst/>
                          <a:latin typeface="+mn-lt"/>
                          <a:ea typeface="Times New Roman" panose="02020603050405020304" pitchFamily="18" charset="0"/>
                          <a:cs typeface="Times New Roman" panose="02020603050405020304" pitchFamily="18" charset="0"/>
                        </a:rPr>
                        <a:t>15</a:t>
                      </a: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Parallelogram-Shaped Pavement Markings</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100">
                          <a:effectLst/>
                          <a:latin typeface="+mn-lt"/>
                          <a:ea typeface="Times New Roman" panose="02020603050405020304" pitchFamily="18" charset="0"/>
                          <a:cs typeface="Times New Roman" panose="02020603050405020304" pitchFamily="18" charset="0"/>
                        </a:rPr>
                        <a:t>NA</a:t>
                      </a:r>
                    </a:p>
                  </a:txBody>
                  <a:tcPr marL="51435" marR="51435" marT="0" marB="0" anchor="ctr"/>
                </a:tc>
                <a:tc>
                  <a:txBody>
                    <a:bodyPr/>
                    <a:lstStyle/>
                    <a:p>
                      <a:pPr marL="0" marR="0" algn="ctr">
                        <a:lnSpc>
                          <a:spcPct val="150000"/>
                        </a:lnSpc>
                        <a:spcBef>
                          <a:spcPts val="0"/>
                        </a:spcBef>
                        <a:spcAft>
                          <a:spcPts val="0"/>
                        </a:spcAft>
                      </a:pPr>
                      <a:r>
                        <a:rPr lang="en-US" sz="1100">
                          <a:solidFill>
                            <a:srgbClr val="000000"/>
                          </a:solidFill>
                          <a:effectLst/>
                          <a:latin typeface="+mn-lt"/>
                          <a:ea typeface="Times New Roman" panose="02020603050405020304" pitchFamily="18" charset="0"/>
                          <a:cs typeface="Times New Roman" panose="02020603050405020304" pitchFamily="18" charset="0"/>
                        </a:rPr>
                        <a:t>0.79</a:t>
                      </a:r>
                      <a:endParaRPr lang="en-US" sz="1100">
                        <a:effectLst/>
                        <a:latin typeface="+mn-lt"/>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100" dirty="0">
                          <a:solidFill>
                            <a:srgbClr val="000000"/>
                          </a:solidFill>
                          <a:effectLst/>
                          <a:latin typeface="+mn-lt"/>
                          <a:ea typeface="Times New Roman" panose="02020603050405020304" pitchFamily="18" charset="0"/>
                          <a:cs typeface="Times New Roman" panose="02020603050405020304" pitchFamily="18" charset="0"/>
                        </a:rPr>
                        <a:t>0.70 - 0.88</a:t>
                      </a:r>
                      <a:endParaRPr lang="en-US" sz="1100" dirty="0">
                        <a:effectLst/>
                        <a:latin typeface="+mn-lt"/>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100" dirty="0">
                          <a:solidFill>
                            <a:srgbClr val="000000"/>
                          </a:solidFill>
                          <a:effectLst/>
                          <a:latin typeface="+mn-lt"/>
                          <a:ea typeface="Times New Roman" panose="02020603050405020304" pitchFamily="18" charset="0"/>
                          <a:cs typeface="Times New Roman" panose="02020603050405020304" pitchFamily="18" charset="0"/>
                        </a:rPr>
                        <a:t>0.79</a:t>
                      </a:r>
                      <a:endParaRPr lang="en-US" sz="1100" dirty="0">
                        <a:effectLst/>
                        <a:latin typeface="+mn-lt"/>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2839079992"/>
                  </a:ext>
                </a:extLst>
              </a:tr>
            </a:tbl>
          </a:graphicData>
        </a:graphic>
      </p:graphicFrame>
    </p:spTree>
    <p:extLst>
      <p:ext uri="{BB962C8B-B14F-4D97-AF65-F5344CB8AC3E}">
        <p14:creationId xmlns:p14="http://schemas.microsoft.com/office/powerpoint/2010/main" val="2498825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E90D3-7487-4D45-9B01-3229B91E955B}"/>
              </a:ext>
            </a:extLst>
          </p:cNvPr>
          <p:cNvSpPr>
            <a:spLocks noGrp="1"/>
          </p:cNvSpPr>
          <p:nvPr>
            <p:ph type="ctrTitle"/>
          </p:nvPr>
        </p:nvSpPr>
        <p:spPr/>
        <p:txBody>
          <a:bodyPr/>
          <a:lstStyle/>
          <a:p>
            <a:r>
              <a:rPr lang="en-US" dirty="0"/>
              <a:t>Framework for Combination of </a:t>
            </a:r>
            <a:r>
              <a:rPr lang="en-US" dirty="0" smtClean="0"/>
              <a:t>WC</a:t>
            </a:r>
            <a:endParaRPr lang="en-US" dirty="0"/>
          </a:p>
        </p:txBody>
      </p:sp>
    </p:spTree>
    <p:extLst>
      <p:ext uri="{BB962C8B-B14F-4D97-AF65-F5344CB8AC3E}">
        <p14:creationId xmlns:p14="http://schemas.microsoft.com/office/powerpoint/2010/main" val="20963639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6B478-A763-4BEC-8A26-9A00A64EA8D7}"/>
              </a:ext>
            </a:extLst>
          </p:cNvPr>
          <p:cNvSpPr>
            <a:spLocks noGrp="1"/>
          </p:cNvSpPr>
          <p:nvPr>
            <p:ph type="title"/>
          </p:nvPr>
        </p:nvSpPr>
        <p:spPr/>
        <p:txBody>
          <a:bodyPr/>
          <a:lstStyle/>
          <a:p>
            <a:r>
              <a:rPr lang="en-US" dirty="0"/>
              <a:t>The Context</a:t>
            </a:r>
          </a:p>
        </p:txBody>
      </p:sp>
      <p:sp>
        <p:nvSpPr>
          <p:cNvPr id="3" name="Content Placeholder 2">
            <a:extLst>
              <a:ext uri="{FF2B5EF4-FFF2-40B4-BE49-F238E27FC236}">
                <a16:creationId xmlns:a16="http://schemas.microsoft.com/office/drawing/2014/main" id="{5C965BB1-385B-42F3-BBA0-C583AF7E0B25}"/>
              </a:ext>
            </a:extLst>
          </p:cNvPr>
          <p:cNvSpPr>
            <a:spLocks noGrp="1"/>
          </p:cNvSpPr>
          <p:nvPr>
            <p:ph idx="1"/>
          </p:nvPr>
        </p:nvSpPr>
        <p:spPr>
          <a:xfrm>
            <a:off x="1524000" y="1752600"/>
            <a:ext cx="8915400" cy="3263504"/>
          </a:xfrm>
        </p:spPr>
        <p:txBody>
          <a:bodyPr>
            <a:normAutofit/>
          </a:bodyPr>
          <a:lstStyle/>
          <a:p>
            <a:r>
              <a:rPr lang="en-US" sz="2700" dirty="0"/>
              <a:t>There are multiple potential CMFs to use in the HSIP process</a:t>
            </a:r>
          </a:p>
          <a:p>
            <a:r>
              <a:rPr lang="en-US" sz="2700" dirty="0"/>
              <a:t>The applicable crashes for each WC vary in general</a:t>
            </a:r>
          </a:p>
        </p:txBody>
      </p:sp>
    </p:spTree>
    <p:extLst>
      <p:ext uri="{BB962C8B-B14F-4D97-AF65-F5344CB8AC3E}">
        <p14:creationId xmlns:p14="http://schemas.microsoft.com/office/powerpoint/2010/main" val="3528382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2DEA3AF-2BED-4C24-80FC-E78B7FA367B0}"/>
              </a:ext>
            </a:extLst>
          </p:cNvPr>
          <p:cNvSpPr>
            <a:spLocks noGrp="1"/>
          </p:cNvSpPr>
          <p:nvPr>
            <p:ph type="title"/>
          </p:nvPr>
        </p:nvSpPr>
        <p:spPr>
          <a:xfrm>
            <a:off x="1001158" y="1302823"/>
            <a:ext cx="3094703" cy="647724"/>
          </a:xfrm>
        </p:spPr>
        <p:txBody>
          <a:bodyPr>
            <a:normAutofit fontScale="90000"/>
          </a:bodyPr>
          <a:lstStyle/>
          <a:p>
            <a:r>
              <a:rPr lang="en-US" dirty="0"/>
              <a:t>The Challenge</a:t>
            </a:r>
          </a:p>
        </p:txBody>
      </p:sp>
      <p:sp>
        <p:nvSpPr>
          <p:cNvPr id="5" name="Content Placeholder 2">
            <a:extLst>
              <a:ext uri="{FF2B5EF4-FFF2-40B4-BE49-F238E27FC236}">
                <a16:creationId xmlns:a16="http://schemas.microsoft.com/office/drawing/2014/main" id="{BE17881E-E650-4ADF-9F1E-EBE1937A00DC}"/>
              </a:ext>
            </a:extLst>
          </p:cNvPr>
          <p:cNvSpPr>
            <a:spLocks noGrp="1"/>
          </p:cNvSpPr>
          <p:nvPr>
            <p:ph idx="1"/>
          </p:nvPr>
        </p:nvSpPr>
        <p:spPr>
          <a:xfrm>
            <a:off x="457200" y="2046904"/>
            <a:ext cx="4182621" cy="3668095"/>
          </a:xfrm>
        </p:spPr>
        <p:txBody>
          <a:bodyPr>
            <a:normAutofit/>
          </a:bodyPr>
          <a:lstStyle/>
          <a:p>
            <a:r>
              <a:rPr lang="en-US" sz="1800" dirty="0"/>
              <a:t>Independence is assumed when CMFs for a crash type in common</a:t>
            </a:r>
          </a:p>
          <a:p>
            <a:r>
              <a:rPr lang="en-US" sz="1800" dirty="0"/>
              <a:t>When the CMFs are independent, they can be multiplied to find the combined effect</a:t>
            </a:r>
          </a:p>
          <a:p>
            <a:r>
              <a:rPr lang="en-US" sz="1800" dirty="0"/>
              <a:t>Consider the diagram of independent WCs:</a:t>
            </a:r>
          </a:p>
          <a:p>
            <a:pPr lvl="1"/>
            <a:r>
              <a:rPr lang="en-US" sz="1350" dirty="0"/>
              <a:t>100 total crashes</a:t>
            </a:r>
          </a:p>
          <a:p>
            <a:pPr lvl="1"/>
            <a:r>
              <a:rPr lang="en-US" sz="1350" dirty="0"/>
              <a:t>20 preventable by WC A</a:t>
            </a:r>
          </a:p>
          <a:p>
            <a:pPr lvl="1"/>
            <a:r>
              <a:rPr lang="en-US" sz="1350" dirty="0"/>
              <a:t>5 preventable by WC B</a:t>
            </a:r>
          </a:p>
          <a:p>
            <a:pPr lvl="1"/>
            <a:r>
              <a:rPr lang="en-US" sz="1350" dirty="0"/>
              <a:t>1 preventable by WC A or B</a:t>
            </a:r>
          </a:p>
        </p:txBody>
      </p:sp>
      <p:sp>
        <p:nvSpPr>
          <p:cNvPr id="6" name="Rectangle 5">
            <a:extLst>
              <a:ext uri="{FF2B5EF4-FFF2-40B4-BE49-F238E27FC236}">
                <a16:creationId xmlns:a16="http://schemas.microsoft.com/office/drawing/2014/main"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3292" y="857250"/>
            <a:ext cx="5664708" cy="51435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6766" y="1275589"/>
            <a:ext cx="4938074" cy="430439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9E96035B-2D78-4549-8709-FEB547A8F76A}"/>
                  </a:ext>
                </a:extLst>
              </p:cNvPr>
              <p:cNvSpPr/>
              <p:nvPr/>
            </p:nvSpPr>
            <p:spPr>
              <a:xfrm>
                <a:off x="8077201" y="1853341"/>
                <a:ext cx="1919850" cy="416653"/>
              </a:xfrm>
              <a:prstGeom prst="rect">
                <a:avLst/>
              </a:prstGeom>
            </p:spPr>
            <p:txBody>
              <a:bodyPr wrap="square">
                <a:spAutoFit/>
              </a:bodyPr>
              <a:lstStyle/>
              <a:p>
                <a:pPr indent="342900" defTabSz="685800">
                  <a:spcBef>
                    <a:spcPts val="450"/>
                  </a:spcBef>
                  <a:spcAft>
                    <a:spcPts val="450"/>
                  </a:spcAft>
                </a:pPr>
                <a14:m>
                  <m:oMathPara xmlns:m="http://schemas.openxmlformats.org/officeDocument/2006/math">
                    <m:oMathParaPr>
                      <m:jc m:val="centerGroup"/>
                    </m:oMathParaPr>
                    <m:oMath xmlns:m="http://schemas.openxmlformats.org/officeDocument/2006/math">
                      <m:sSub>
                        <m:sSubPr>
                          <m:ctrlPr>
                            <a:rPr lang="en-US" sz="900" i="1">
                              <a:solidFill>
                                <a:prstClr val="black"/>
                              </a:solidFill>
                              <a:latin typeface="Cambria Math" panose="02040503050406030204" pitchFamily="18" charset="0"/>
                              <a:ea typeface="Calibri" panose="020F0502020204030204" pitchFamily="34" charset="0"/>
                            </a:rPr>
                          </m:ctrlPr>
                        </m:sSubPr>
                        <m:e>
                          <m:r>
                            <a:rPr lang="en-GB" sz="900" i="1">
                              <a:solidFill>
                                <a:prstClr val="black"/>
                              </a:solidFill>
                              <a:latin typeface="Cambria Math" panose="02040503050406030204" pitchFamily="18" charset="0"/>
                              <a:ea typeface="Calibri" panose="020F0502020204030204" pitchFamily="34" charset="0"/>
                            </a:rPr>
                            <m:t>𝐶𝑀𝐹</m:t>
                          </m:r>
                        </m:e>
                        <m:sub>
                          <m:r>
                            <a:rPr lang="en-GB" sz="900" i="1">
                              <a:solidFill>
                                <a:prstClr val="black"/>
                              </a:solidFill>
                              <a:latin typeface="Cambria Math" panose="02040503050406030204" pitchFamily="18" charset="0"/>
                              <a:ea typeface="Calibri" panose="020F0502020204030204" pitchFamily="34" charset="0"/>
                            </a:rPr>
                            <m:t>𝐴</m:t>
                          </m:r>
                        </m:sub>
                      </m:sSub>
                      <m:r>
                        <a:rPr lang="en-GB" sz="900" i="1">
                          <a:solidFill>
                            <a:prstClr val="black"/>
                          </a:solidFill>
                          <a:latin typeface="Cambria Math" panose="02040503050406030204" pitchFamily="18" charset="0"/>
                          <a:ea typeface="Calibri" panose="020F0502020204030204" pitchFamily="34" charset="0"/>
                        </a:rPr>
                        <m:t>=1−</m:t>
                      </m:r>
                      <m:f>
                        <m:fPr>
                          <m:ctrlPr>
                            <a:rPr lang="en-US" sz="900" i="1">
                              <a:solidFill>
                                <a:prstClr val="black"/>
                              </a:solidFill>
                              <a:latin typeface="Cambria Math" panose="02040503050406030204" pitchFamily="18" charset="0"/>
                              <a:ea typeface="Calibri" panose="020F0502020204030204" pitchFamily="34" charset="0"/>
                            </a:rPr>
                          </m:ctrlPr>
                        </m:fPr>
                        <m:num>
                          <m:r>
                            <a:rPr lang="en-GB" sz="900" i="1">
                              <a:solidFill>
                                <a:prstClr val="black"/>
                              </a:solidFill>
                              <a:latin typeface="Cambria Math" panose="02040503050406030204" pitchFamily="18" charset="0"/>
                              <a:ea typeface="Calibri" panose="020F0502020204030204" pitchFamily="34" charset="0"/>
                            </a:rPr>
                            <m:t>20</m:t>
                          </m:r>
                        </m:num>
                        <m:den>
                          <m:r>
                            <a:rPr lang="en-GB" sz="900" i="1">
                              <a:solidFill>
                                <a:prstClr val="black"/>
                              </a:solidFill>
                              <a:latin typeface="Cambria Math" panose="02040503050406030204" pitchFamily="18" charset="0"/>
                              <a:ea typeface="Calibri" panose="020F0502020204030204" pitchFamily="34" charset="0"/>
                            </a:rPr>
                            <m:t>100</m:t>
                          </m:r>
                        </m:den>
                      </m:f>
                      <m:r>
                        <a:rPr lang="en-GB" sz="900" i="1">
                          <a:solidFill>
                            <a:prstClr val="black"/>
                          </a:solidFill>
                          <a:latin typeface="Cambria Math" panose="02040503050406030204" pitchFamily="18" charset="0"/>
                          <a:ea typeface="Calibri" panose="020F0502020204030204" pitchFamily="34" charset="0"/>
                        </a:rPr>
                        <m:t>=0.80</m:t>
                      </m:r>
                    </m:oMath>
                  </m:oMathPara>
                </a14:m>
                <a:endParaRPr lang="en-US" sz="900" dirty="0">
                  <a:solidFill>
                    <a:prstClr val="black"/>
                  </a:solidFill>
                  <a:latin typeface="Times New Roman" panose="02020603050405020304" pitchFamily="18" charset="0"/>
                  <a:ea typeface="Calibri" panose="020F0502020204030204" pitchFamily="34" charset="0"/>
                </a:endParaRPr>
              </a:p>
            </p:txBody>
          </p:sp>
        </mc:Choice>
        <mc:Fallback xmlns="">
          <p:sp>
            <p:nvSpPr>
              <p:cNvPr id="8" name="Rectangle 7">
                <a:extLst>
                  <a:ext uri="{FF2B5EF4-FFF2-40B4-BE49-F238E27FC236}">
                    <a16:creationId xmlns:a16="http://schemas.microsoft.com/office/drawing/2014/main" id="{9E96035B-2D78-4549-8709-FEB547A8F76A}"/>
                  </a:ext>
                </a:extLst>
              </p:cNvPr>
              <p:cNvSpPr>
                <a:spLocks noRot="1" noChangeAspect="1" noMove="1" noResize="1" noEditPoints="1" noAdjustHandles="1" noChangeArrowheads="1" noChangeShapeType="1" noTextEdit="1"/>
              </p:cNvSpPr>
              <p:nvPr/>
            </p:nvSpPr>
            <p:spPr>
              <a:xfrm>
                <a:off x="8077201" y="1853341"/>
                <a:ext cx="1919850" cy="41665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4F9BAC2B-F26A-4FF8-9F1C-CBE41B3F0367}"/>
                  </a:ext>
                </a:extLst>
              </p:cNvPr>
              <p:cNvSpPr/>
              <p:nvPr/>
            </p:nvSpPr>
            <p:spPr>
              <a:xfrm>
                <a:off x="8077202" y="2288506"/>
                <a:ext cx="1752599" cy="419474"/>
              </a:xfrm>
              <a:prstGeom prst="rect">
                <a:avLst/>
              </a:prstGeom>
            </p:spPr>
            <p:txBody>
              <a:bodyPr wrap="square">
                <a:spAutoFit/>
              </a:bodyPr>
              <a:lstStyle/>
              <a:p>
                <a:pPr indent="342900" defTabSz="685800">
                  <a:spcBef>
                    <a:spcPts val="450"/>
                  </a:spcBef>
                  <a:spcAft>
                    <a:spcPts val="450"/>
                  </a:spcAft>
                </a:pPr>
                <a14:m>
                  <m:oMathPara xmlns:m="http://schemas.openxmlformats.org/officeDocument/2006/math">
                    <m:oMathParaPr>
                      <m:jc m:val="centerGroup"/>
                    </m:oMathParaPr>
                    <m:oMath xmlns:m="http://schemas.openxmlformats.org/officeDocument/2006/math">
                      <m:sSub>
                        <m:sSubPr>
                          <m:ctrlPr>
                            <a:rPr lang="en-US" sz="900" i="1">
                              <a:solidFill>
                                <a:prstClr val="black"/>
                              </a:solidFill>
                              <a:latin typeface="Cambria Math" panose="02040503050406030204" pitchFamily="18" charset="0"/>
                              <a:ea typeface="Calibri" panose="020F0502020204030204" pitchFamily="34" charset="0"/>
                            </a:rPr>
                          </m:ctrlPr>
                        </m:sSubPr>
                        <m:e>
                          <m:r>
                            <a:rPr lang="en-GB" sz="900" i="1">
                              <a:solidFill>
                                <a:prstClr val="black"/>
                              </a:solidFill>
                              <a:latin typeface="Cambria Math" panose="02040503050406030204" pitchFamily="18" charset="0"/>
                              <a:ea typeface="Calibri" panose="020F0502020204030204" pitchFamily="34" charset="0"/>
                            </a:rPr>
                            <m:t>𝐶𝑀𝐹</m:t>
                          </m:r>
                        </m:e>
                        <m:sub>
                          <m:r>
                            <a:rPr lang="en-GB" sz="900" i="1">
                              <a:solidFill>
                                <a:prstClr val="black"/>
                              </a:solidFill>
                              <a:latin typeface="Cambria Math" panose="02040503050406030204" pitchFamily="18" charset="0"/>
                              <a:ea typeface="Calibri" panose="020F0502020204030204" pitchFamily="34" charset="0"/>
                            </a:rPr>
                            <m:t>𝐵</m:t>
                          </m:r>
                        </m:sub>
                      </m:sSub>
                      <m:r>
                        <a:rPr lang="en-GB" sz="900" i="1">
                          <a:solidFill>
                            <a:prstClr val="black"/>
                          </a:solidFill>
                          <a:latin typeface="Cambria Math" panose="02040503050406030204" pitchFamily="18" charset="0"/>
                          <a:ea typeface="Calibri" panose="020F0502020204030204" pitchFamily="34" charset="0"/>
                        </a:rPr>
                        <m:t>=1−</m:t>
                      </m:r>
                      <m:f>
                        <m:fPr>
                          <m:ctrlPr>
                            <a:rPr lang="en-US" sz="900" i="1">
                              <a:solidFill>
                                <a:prstClr val="black"/>
                              </a:solidFill>
                              <a:latin typeface="Cambria Math" panose="02040503050406030204" pitchFamily="18" charset="0"/>
                              <a:ea typeface="Calibri" panose="020F0502020204030204" pitchFamily="34" charset="0"/>
                            </a:rPr>
                          </m:ctrlPr>
                        </m:fPr>
                        <m:num>
                          <m:r>
                            <a:rPr lang="en-GB" sz="900" i="1">
                              <a:solidFill>
                                <a:prstClr val="black"/>
                              </a:solidFill>
                              <a:latin typeface="Cambria Math" panose="02040503050406030204" pitchFamily="18" charset="0"/>
                              <a:ea typeface="Calibri" panose="020F0502020204030204" pitchFamily="34" charset="0"/>
                            </a:rPr>
                            <m:t>5</m:t>
                          </m:r>
                        </m:num>
                        <m:den>
                          <m:r>
                            <a:rPr lang="en-GB" sz="900" i="1">
                              <a:solidFill>
                                <a:prstClr val="black"/>
                              </a:solidFill>
                              <a:latin typeface="Cambria Math" panose="02040503050406030204" pitchFamily="18" charset="0"/>
                              <a:ea typeface="Calibri" panose="020F0502020204030204" pitchFamily="34" charset="0"/>
                            </a:rPr>
                            <m:t>100</m:t>
                          </m:r>
                        </m:den>
                      </m:f>
                      <m:r>
                        <a:rPr lang="en-GB" sz="900" i="1">
                          <a:solidFill>
                            <a:prstClr val="black"/>
                          </a:solidFill>
                          <a:latin typeface="Cambria Math" panose="02040503050406030204" pitchFamily="18" charset="0"/>
                          <a:ea typeface="Calibri" panose="020F0502020204030204" pitchFamily="34" charset="0"/>
                        </a:rPr>
                        <m:t>=0.95</m:t>
                      </m:r>
                    </m:oMath>
                  </m:oMathPara>
                </a14:m>
                <a:endParaRPr lang="en-US" sz="900" dirty="0">
                  <a:solidFill>
                    <a:prstClr val="black"/>
                  </a:solidFill>
                  <a:latin typeface="Times New Roman" panose="02020603050405020304" pitchFamily="18" charset="0"/>
                  <a:ea typeface="Calibri" panose="020F0502020204030204" pitchFamily="34" charset="0"/>
                </a:endParaRPr>
              </a:p>
            </p:txBody>
          </p:sp>
        </mc:Choice>
        <mc:Fallback xmlns="">
          <p:sp>
            <p:nvSpPr>
              <p:cNvPr id="9" name="Rectangle 8">
                <a:extLst>
                  <a:ext uri="{FF2B5EF4-FFF2-40B4-BE49-F238E27FC236}">
                    <a16:creationId xmlns:a16="http://schemas.microsoft.com/office/drawing/2014/main" id="{4F9BAC2B-F26A-4FF8-9F1C-CBE41B3F0367}"/>
                  </a:ext>
                </a:extLst>
              </p:cNvPr>
              <p:cNvSpPr>
                <a:spLocks noRot="1" noChangeAspect="1" noMove="1" noResize="1" noEditPoints="1" noAdjustHandles="1" noChangeArrowheads="1" noChangeShapeType="1" noTextEdit="1"/>
              </p:cNvSpPr>
              <p:nvPr/>
            </p:nvSpPr>
            <p:spPr>
              <a:xfrm>
                <a:off x="8077202" y="2288506"/>
                <a:ext cx="1752599" cy="41947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80C33A82-8255-4B9D-A22B-B185E5C2FD34}"/>
                  </a:ext>
                </a:extLst>
              </p:cNvPr>
              <p:cNvSpPr/>
              <p:nvPr/>
            </p:nvSpPr>
            <p:spPr>
              <a:xfrm>
                <a:off x="5698067" y="3680449"/>
                <a:ext cx="2692019" cy="482633"/>
              </a:xfrm>
              <a:prstGeom prst="rect">
                <a:avLst/>
              </a:prstGeom>
            </p:spPr>
            <p:txBody>
              <a:bodyPr wrap="none">
                <a:spAutoFit/>
              </a:bodyPr>
              <a:lstStyle/>
              <a:p>
                <a:pPr defTabSz="685800"/>
                <a14:m>
                  <m:oMathPara xmlns:m="http://schemas.openxmlformats.org/officeDocument/2006/math">
                    <m:oMathParaPr>
                      <m:jc m:val="centerGroup"/>
                    </m:oMathParaPr>
                    <m:oMath xmlns:m="http://schemas.openxmlformats.org/officeDocument/2006/math">
                      <m:sSub>
                        <m:sSubPr>
                          <m:ctrlPr>
                            <a:rPr lang="en-US" sz="1350" i="1">
                              <a:solidFill>
                                <a:prstClr val="black"/>
                              </a:solidFill>
                              <a:latin typeface="Cambria Math" panose="02040503050406030204" pitchFamily="18" charset="0"/>
                            </a:rPr>
                          </m:ctrlPr>
                        </m:sSubPr>
                        <m:e>
                          <m:r>
                            <a:rPr lang="en-GB" sz="1350" i="1">
                              <a:solidFill>
                                <a:prstClr val="black"/>
                              </a:solidFill>
                              <a:latin typeface="Cambria Math" panose="02040503050406030204" pitchFamily="18" charset="0"/>
                            </a:rPr>
                            <m:t>𝐶𝑀𝐹</m:t>
                          </m:r>
                        </m:e>
                        <m:sub>
                          <m:r>
                            <a:rPr lang="en-GB" sz="1350" i="1">
                              <a:solidFill>
                                <a:prstClr val="black"/>
                              </a:solidFill>
                              <a:latin typeface="Cambria Math" panose="02040503050406030204" pitchFamily="18" charset="0"/>
                            </a:rPr>
                            <m:t>𝐴</m:t>
                          </m:r>
                          <m:r>
                            <a:rPr lang="en-GB" sz="1350" i="1">
                              <a:solidFill>
                                <a:prstClr val="black"/>
                              </a:solidFill>
                              <a:latin typeface="Cambria Math" panose="02040503050406030204" pitchFamily="18" charset="0"/>
                            </a:rPr>
                            <m:t>⋀</m:t>
                          </m:r>
                          <m:r>
                            <a:rPr lang="en-GB" sz="1350" i="1">
                              <a:solidFill>
                                <a:prstClr val="black"/>
                              </a:solidFill>
                              <a:latin typeface="Cambria Math" panose="02040503050406030204" pitchFamily="18" charset="0"/>
                            </a:rPr>
                            <m:t>𝐵</m:t>
                          </m:r>
                        </m:sub>
                      </m:sSub>
                      <m:r>
                        <a:rPr lang="en-GB" sz="1350" i="1">
                          <a:solidFill>
                            <a:prstClr val="black"/>
                          </a:solidFill>
                          <a:latin typeface="Cambria Math" panose="02040503050406030204" pitchFamily="18" charset="0"/>
                        </a:rPr>
                        <m:t>=1−</m:t>
                      </m:r>
                      <m:f>
                        <m:fPr>
                          <m:ctrlPr>
                            <a:rPr lang="en-US" sz="1350" i="1">
                              <a:solidFill>
                                <a:prstClr val="black"/>
                              </a:solidFill>
                              <a:latin typeface="Cambria Math" panose="02040503050406030204" pitchFamily="18" charset="0"/>
                            </a:rPr>
                          </m:ctrlPr>
                        </m:fPr>
                        <m:num>
                          <m:r>
                            <a:rPr lang="en-GB" sz="1350" i="1">
                              <a:solidFill>
                                <a:prstClr val="black"/>
                              </a:solidFill>
                              <a:latin typeface="Cambria Math" panose="02040503050406030204" pitchFamily="18" charset="0"/>
                            </a:rPr>
                            <m:t>19+1+4</m:t>
                          </m:r>
                        </m:num>
                        <m:den>
                          <m:r>
                            <a:rPr lang="en-GB" sz="1350" i="1">
                              <a:solidFill>
                                <a:prstClr val="black"/>
                              </a:solidFill>
                              <a:latin typeface="Cambria Math" panose="02040503050406030204" pitchFamily="18" charset="0"/>
                            </a:rPr>
                            <m:t>100</m:t>
                          </m:r>
                        </m:den>
                      </m:f>
                      <m:r>
                        <a:rPr lang="en-GB" sz="1350" i="1">
                          <a:solidFill>
                            <a:prstClr val="black"/>
                          </a:solidFill>
                          <a:latin typeface="Cambria Math" panose="02040503050406030204" pitchFamily="18" charset="0"/>
                        </a:rPr>
                        <m:t>=0.76</m:t>
                      </m:r>
                    </m:oMath>
                  </m:oMathPara>
                </a14:m>
                <a:endParaRPr lang="en-US" sz="1350" dirty="0">
                  <a:solidFill>
                    <a:prstClr val="black"/>
                  </a:solidFill>
                  <a:latin typeface="Calibri" panose="020F0502020204030204"/>
                </a:endParaRPr>
              </a:p>
            </p:txBody>
          </p:sp>
        </mc:Choice>
        <mc:Fallback xmlns="">
          <p:sp>
            <p:nvSpPr>
              <p:cNvPr id="10" name="Rectangle 9">
                <a:extLst>
                  <a:ext uri="{FF2B5EF4-FFF2-40B4-BE49-F238E27FC236}">
                    <a16:creationId xmlns:a16="http://schemas.microsoft.com/office/drawing/2014/main" id="{80C33A82-8255-4B9D-A22B-B185E5C2FD34}"/>
                  </a:ext>
                </a:extLst>
              </p:cNvPr>
              <p:cNvSpPr>
                <a:spLocks noRot="1" noChangeAspect="1" noMove="1" noResize="1" noEditPoints="1" noAdjustHandles="1" noChangeArrowheads="1" noChangeShapeType="1" noTextEdit="1"/>
              </p:cNvSpPr>
              <p:nvPr/>
            </p:nvSpPr>
            <p:spPr>
              <a:xfrm>
                <a:off x="5698067" y="3680449"/>
                <a:ext cx="2692019" cy="482633"/>
              </a:xfrm>
              <a:prstGeom prst="rect">
                <a:avLst/>
              </a:prstGeom>
              <a:blipFill>
                <a:blip r:embed="rId4"/>
                <a:stretch>
                  <a:fillRect b="-12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35F7CCB0-A978-4C83-8739-3D5DBE27FCCA}"/>
                  </a:ext>
                </a:extLst>
              </p:cNvPr>
              <p:cNvSpPr/>
              <p:nvPr/>
            </p:nvSpPr>
            <p:spPr>
              <a:xfrm>
                <a:off x="5619963" y="4269142"/>
                <a:ext cx="2899896" cy="300082"/>
              </a:xfrm>
              <a:prstGeom prst="rect">
                <a:avLst/>
              </a:prstGeom>
            </p:spPr>
            <p:txBody>
              <a:bodyPr wrap="none">
                <a:spAutoFit/>
              </a:bodyPr>
              <a:lstStyle/>
              <a:p>
                <a:pPr defTabSz="685800"/>
                <a14:m>
                  <m:oMathPara xmlns:m="http://schemas.openxmlformats.org/officeDocument/2006/math">
                    <m:oMathParaPr>
                      <m:jc m:val="centerGroup"/>
                    </m:oMathParaPr>
                    <m:oMath xmlns:m="http://schemas.openxmlformats.org/officeDocument/2006/math">
                      <m:sSub>
                        <m:sSubPr>
                          <m:ctrlPr>
                            <a:rPr lang="en-US" sz="1350" i="1">
                              <a:solidFill>
                                <a:prstClr val="black"/>
                              </a:solidFill>
                              <a:latin typeface="Cambria Math" panose="02040503050406030204" pitchFamily="18" charset="0"/>
                            </a:rPr>
                          </m:ctrlPr>
                        </m:sSubPr>
                        <m:e>
                          <m:r>
                            <a:rPr lang="en-GB" sz="1350" i="1">
                              <a:solidFill>
                                <a:prstClr val="black"/>
                              </a:solidFill>
                              <a:latin typeface="Cambria Math" panose="02040503050406030204" pitchFamily="18" charset="0"/>
                            </a:rPr>
                            <m:t>𝐶𝑀𝐹</m:t>
                          </m:r>
                        </m:e>
                        <m:sub>
                          <m:r>
                            <a:rPr lang="en-GB" sz="1350" i="1">
                              <a:solidFill>
                                <a:prstClr val="black"/>
                              </a:solidFill>
                              <a:latin typeface="Cambria Math" panose="02040503050406030204" pitchFamily="18" charset="0"/>
                            </a:rPr>
                            <m:t>𝐴</m:t>
                          </m:r>
                        </m:sub>
                      </m:sSub>
                      <m:r>
                        <a:rPr lang="en-GB" sz="1350" i="1">
                          <a:solidFill>
                            <a:prstClr val="black"/>
                          </a:solidFill>
                          <a:latin typeface="Cambria Math" panose="02040503050406030204" pitchFamily="18" charset="0"/>
                        </a:rPr>
                        <m:t>×</m:t>
                      </m:r>
                      <m:sSub>
                        <m:sSubPr>
                          <m:ctrlPr>
                            <a:rPr lang="en-US" sz="1350" i="1">
                              <a:solidFill>
                                <a:prstClr val="black"/>
                              </a:solidFill>
                              <a:latin typeface="Cambria Math" panose="02040503050406030204" pitchFamily="18" charset="0"/>
                            </a:rPr>
                          </m:ctrlPr>
                        </m:sSubPr>
                        <m:e>
                          <m:r>
                            <a:rPr lang="en-GB" sz="1350" i="1">
                              <a:solidFill>
                                <a:prstClr val="black"/>
                              </a:solidFill>
                              <a:latin typeface="Cambria Math" panose="02040503050406030204" pitchFamily="18" charset="0"/>
                            </a:rPr>
                            <m:t>𝐶𝑀𝐹</m:t>
                          </m:r>
                        </m:e>
                        <m:sub>
                          <m:r>
                            <a:rPr lang="en-GB" sz="1350" i="1">
                              <a:solidFill>
                                <a:prstClr val="black"/>
                              </a:solidFill>
                              <a:latin typeface="Cambria Math" panose="02040503050406030204" pitchFamily="18" charset="0"/>
                            </a:rPr>
                            <m:t>𝐵</m:t>
                          </m:r>
                        </m:sub>
                      </m:sSub>
                      <m:r>
                        <a:rPr lang="en-GB" sz="1350" i="1">
                          <a:solidFill>
                            <a:prstClr val="black"/>
                          </a:solidFill>
                          <a:latin typeface="Cambria Math" panose="02040503050406030204" pitchFamily="18" charset="0"/>
                        </a:rPr>
                        <m:t>=0.80×0.95=0.76</m:t>
                      </m:r>
                    </m:oMath>
                  </m:oMathPara>
                </a14:m>
                <a:endParaRPr lang="en-US" sz="1350" dirty="0">
                  <a:solidFill>
                    <a:prstClr val="black"/>
                  </a:solidFill>
                  <a:latin typeface="Calibri" panose="020F0502020204030204"/>
                </a:endParaRPr>
              </a:p>
            </p:txBody>
          </p:sp>
        </mc:Choice>
        <mc:Fallback xmlns="">
          <p:sp>
            <p:nvSpPr>
              <p:cNvPr id="11" name="Rectangle 10">
                <a:extLst>
                  <a:ext uri="{FF2B5EF4-FFF2-40B4-BE49-F238E27FC236}">
                    <a16:creationId xmlns:a16="http://schemas.microsoft.com/office/drawing/2014/main" id="{35F7CCB0-A978-4C83-8739-3D5DBE27FCCA}"/>
                  </a:ext>
                </a:extLst>
              </p:cNvPr>
              <p:cNvSpPr>
                <a:spLocks noRot="1" noChangeAspect="1" noMove="1" noResize="1" noEditPoints="1" noAdjustHandles="1" noChangeArrowheads="1" noChangeShapeType="1" noTextEdit="1"/>
              </p:cNvSpPr>
              <p:nvPr/>
            </p:nvSpPr>
            <p:spPr>
              <a:xfrm>
                <a:off x="5619963" y="4269142"/>
                <a:ext cx="2899896" cy="300082"/>
              </a:xfrm>
              <a:prstGeom prst="rect">
                <a:avLst/>
              </a:prstGeom>
              <a:blipFill>
                <a:blip r:embed="rId5"/>
                <a:stretch>
                  <a:fillRect/>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62B1C231-1FCC-4FF3-90B3-B5DACA20B39B}"/>
              </a:ext>
            </a:extLst>
          </p:cNvPr>
          <p:cNvSpPr txBox="1"/>
          <p:nvPr/>
        </p:nvSpPr>
        <p:spPr>
          <a:xfrm>
            <a:off x="5619964" y="4653805"/>
            <a:ext cx="2595069" cy="300082"/>
          </a:xfrm>
          <a:prstGeom prst="rect">
            <a:avLst/>
          </a:prstGeom>
          <a:noFill/>
        </p:spPr>
        <p:txBody>
          <a:bodyPr wrap="none" rtlCol="0">
            <a:spAutoFit/>
          </a:bodyPr>
          <a:lstStyle/>
          <a:p>
            <a:pPr defTabSz="685800"/>
            <a:r>
              <a:rPr lang="en-US" sz="1350" dirty="0">
                <a:solidFill>
                  <a:prstClr val="black"/>
                </a:solidFill>
                <a:latin typeface="Calibri" panose="020F0502020204030204"/>
              </a:rPr>
              <a:t>A and B are independent because:</a:t>
            </a: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D4405C08-D394-43C9-90FB-86490A6D2425}"/>
                  </a:ext>
                </a:extLst>
              </p:cNvPr>
              <p:cNvSpPr/>
              <p:nvPr/>
            </p:nvSpPr>
            <p:spPr>
              <a:xfrm>
                <a:off x="8210452" y="4660888"/>
                <a:ext cx="2093843" cy="300082"/>
              </a:xfrm>
              <a:prstGeom prst="rect">
                <a:avLst/>
              </a:prstGeom>
            </p:spPr>
            <p:txBody>
              <a:bodyPr wrap="none">
                <a:spAutoFit/>
              </a:bodyPr>
              <a:lstStyle/>
              <a:p>
                <a:pPr defTabSz="685800"/>
                <a14:m>
                  <m:oMathPara xmlns:m="http://schemas.openxmlformats.org/officeDocument/2006/math">
                    <m:oMathParaPr>
                      <m:jc m:val="centerGroup"/>
                    </m:oMathParaPr>
                    <m:oMath xmlns:m="http://schemas.openxmlformats.org/officeDocument/2006/math">
                      <m:sSub>
                        <m:sSubPr>
                          <m:ctrlPr>
                            <a:rPr lang="en-US" sz="1350" i="1">
                              <a:solidFill>
                                <a:srgbClr val="70AD47">
                                  <a:lumMod val="50000"/>
                                </a:srgbClr>
                              </a:solidFill>
                              <a:latin typeface="Cambria Math" panose="02040503050406030204" pitchFamily="18" charset="0"/>
                            </a:rPr>
                          </m:ctrlPr>
                        </m:sSubPr>
                        <m:e>
                          <m:r>
                            <a:rPr lang="en-GB" sz="1350" i="1">
                              <a:solidFill>
                                <a:srgbClr val="70AD47">
                                  <a:lumMod val="50000"/>
                                </a:srgbClr>
                              </a:solidFill>
                              <a:latin typeface="Cambria Math" panose="02040503050406030204" pitchFamily="18" charset="0"/>
                            </a:rPr>
                            <m:t>𝐶𝑀𝐹</m:t>
                          </m:r>
                        </m:e>
                        <m:sub>
                          <m:r>
                            <a:rPr lang="en-GB" sz="1350" i="1">
                              <a:solidFill>
                                <a:srgbClr val="70AD47">
                                  <a:lumMod val="50000"/>
                                </a:srgbClr>
                              </a:solidFill>
                              <a:latin typeface="Cambria Math" panose="02040503050406030204" pitchFamily="18" charset="0"/>
                            </a:rPr>
                            <m:t>𝐴</m:t>
                          </m:r>
                          <m:r>
                            <a:rPr lang="en-GB" sz="1350" i="1">
                              <a:solidFill>
                                <a:srgbClr val="70AD47">
                                  <a:lumMod val="50000"/>
                                </a:srgbClr>
                              </a:solidFill>
                              <a:latin typeface="Cambria Math" panose="02040503050406030204" pitchFamily="18" charset="0"/>
                            </a:rPr>
                            <m:t>⋀</m:t>
                          </m:r>
                          <m:r>
                            <a:rPr lang="en-GB" sz="1350" i="1">
                              <a:solidFill>
                                <a:srgbClr val="70AD47">
                                  <a:lumMod val="50000"/>
                                </a:srgbClr>
                              </a:solidFill>
                              <a:latin typeface="Cambria Math" panose="02040503050406030204" pitchFamily="18" charset="0"/>
                            </a:rPr>
                            <m:t>𝐵</m:t>
                          </m:r>
                        </m:sub>
                      </m:sSub>
                      <m:r>
                        <a:rPr lang="en-GB" sz="1350" i="1">
                          <a:solidFill>
                            <a:srgbClr val="70AD47">
                              <a:lumMod val="50000"/>
                            </a:srgbClr>
                          </a:solidFill>
                          <a:latin typeface="Cambria Math" panose="02040503050406030204" pitchFamily="18" charset="0"/>
                        </a:rPr>
                        <m:t>=</m:t>
                      </m:r>
                      <m:sSub>
                        <m:sSubPr>
                          <m:ctrlPr>
                            <a:rPr lang="en-US" sz="1350" i="1">
                              <a:solidFill>
                                <a:srgbClr val="70AD47">
                                  <a:lumMod val="50000"/>
                                </a:srgbClr>
                              </a:solidFill>
                              <a:latin typeface="Cambria Math" panose="02040503050406030204" pitchFamily="18" charset="0"/>
                            </a:rPr>
                          </m:ctrlPr>
                        </m:sSubPr>
                        <m:e>
                          <m:r>
                            <a:rPr lang="en-GB" sz="1350" i="1">
                              <a:solidFill>
                                <a:srgbClr val="70AD47">
                                  <a:lumMod val="50000"/>
                                </a:srgbClr>
                              </a:solidFill>
                              <a:latin typeface="Cambria Math" panose="02040503050406030204" pitchFamily="18" charset="0"/>
                            </a:rPr>
                            <m:t>𝐶𝑀𝐹</m:t>
                          </m:r>
                        </m:e>
                        <m:sub>
                          <m:r>
                            <a:rPr lang="en-GB" sz="1350" i="1">
                              <a:solidFill>
                                <a:srgbClr val="70AD47">
                                  <a:lumMod val="50000"/>
                                </a:srgbClr>
                              </a:solidFill>
                              <a:latin typeface="Cambria Math" panose="02040503050406030204" pitchFamily="18" charset="0"/>
                            </a:rPr>
                            <m:t>𝐴</m:t>
                          </m:r>
                        </m:sub>
                      </m:sSub>
                      <m:r>
                        <a:rPr lang="en-GB" sz="1350" i="1">
                          <a:solidFill>
                            <a:srgbClr val="70AD47">
                              <a:lumMod val="50000"/>
                            </a:srgbClr>
                          </a:solidFill>
                          <a:latin typeface="Cambria Math" panose="02040503050406030204" pitchFamily="18" charset="0"/>
                        </a:rPr>
                        <m:t>×</m:t>
                      </m:r>
                      <m:sSub>
                        <m:sSubPr>
                          <m:ctrlPr>
                            <a:rPr lang="en-US" sz="1350" i="1">
                              <a:solidFill>
                                <a:srgbClr val="70AD47">
                                  <a:lumMod val="50000"/>
                                </a:srgbClr>
                              </a:solidFill>
                              <a:latin typeface="Cambria Math" panose="02040503050406030204" pitchFamily="18" charset="0"/>
                            </a:rPr>
                          </m:ctrlPr>
                        </m:sSubPr>
                        <m:e>
                          <m:r>
                            <a:rPr lang="en-GB" sz="1350" i="1">
                              <a:solidFill>
                                <a:srgbClr val="70AD47">
                                  <a:lumMod val="50000"/>
                                </a:srgbClr>
                              </a:solidFill>
                              <a:latin typeface="Cambria Math" panose="02040503050406030204" pitchFamily="18" charset="0"/>
                            </a:rPr>
                            <m:t>𝐶𝑀𝐹</m:t>
                          </m:r>
                        </m:e>
                        <m:sub>
                          <m:r>
                            <a:rPr lang="en-GB" sz="1350" i="1">
                              <a:solidFill>
                                <a:srgbClr val="70AD47">
                                  <a:lumMod val="50000"/>
                                </a:srgbClr>
                              </a:solidFill>
                              <a:latin typeface="Cambria Math" panose="02040503050406030204" pitchFamily="18" charset="0"/>
                            </a:rPr>
                            <m:t>𝐵</m:t>
                          </m:r>
                        </m:sub>
                      </m:sSub>
                    </m:oMath>
                  </m:oMathPara>
                </a14:m>
                <a:endParaRPr lang="en-US" sz="1350" dirty="0">
                  <a:solidFill>
                    <a:srgbClr val="70AD47">
                      <a:lumMod val="50000"/>
                    </a:srgbClr>
                  </a:solidFill>
                  <a:latin typeface="Calibri" panose="020F0502020204030204"/>
                </a:endParaRPr>
              </a:p>
            </p:txBody>
          </p:sp>
        </mc:Choice>
        <mc:Fallback xmlns="">
          <p:sp>
            <p:nvSpPr>
              <p:cNvPr id="13" name="Rectangle 12">
                <a:extLst>
                  <a:ext uri="{FF2B5EF4-FFF2-40B4-BE49-F238E27FC236}">
                    <a16:creationId xmlns:a16="http://schemas.microsoft.com/office/drawing/2014/main" id="{D4405C08-D394-43C9-90FB-86490A6D2425}"/>
                  </a:ext>
                </a:extLst>
              </p:cNvPr>
              <p:cNvSpPr>
                <a:spLocks noRot="1" noChangeAspect="1" noMove="1" noResize="1" noEditPoints="1" noAdjustHandles="1" noChangeArrowheads="1" noChangeShapeType="1" noTextEdit="1"/>
              </p:cNvSpPr>
              <p:nvPr/>
            </p:nvSpPr>
            <p:spPr>
              <a:xfrm>
                <a:off x="8210452" y="4660888"/>
                <a:ext cx="2093843" cy="300082"/>
              </a:xfrm>
              <a:prstGeom prst="rect">
                <a:avLst/>
              </a:prstGeom>
              <a:blipFill>
                <a:blip r:embed="rId6"/>
                <a:stretch>
                  <a:fillRect/>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54877DA5-7458-4B30-85BB-65894AD1D30F}"/>
              </a:ext>
            </a:extLst>
          </p:cNvPr>
          <p:cNvPicPr>
            <a:picLocks noChangeAspect="1"/>
          </p:cNvPicPr>
          <p:nvPr/>
        </p:nvPicPr>
        <p:blipFill>
          <a:blip r:embed="rId7"/>
          <a:stretch>
            <a:fillRect/>
          </a:stretch>
        </p:blipFill>
        <p:spPr>
          <a:xfrm>
            <a:off x="5596242" y="1504115"/>
            <a:ext cx="2909139" cy="2122937"/>
          </a:xfrm>
          <a:prstGeom prst="rect">
            <a:avLst/>
          </a:prstGeom>
        </p:spPr>
      </p:pic>
    </p:spTree>
    <p:extLst>
      <p:ext uri="{BB962C8B-B14F-4D97-AF65-F5344CB8AC3E}">
        <p14:creationId xmlns:p14="http://schemas.microsoft.com/office/powerpoint/2010/main" val="31022035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EA3AF-2BED-4C24-80FC-E78B7FA367B0}"/>
              </a:ext>
            </a:extLst>
          </p:cNvPr>
          <p:cNvSpPr>
            <a:spLocks noGrp="1"/>
          </p:cNvSpPr>
          <p:nvPr>
            <p:ph type="title"/>
          </p:nvPr>
        </p:nvSpPr>
        <p:spPr>
          <a:xfrm>
            <a:off x="1586984" y="2494774"/>
            <a:ext cx="1994417" cy="1689287"/>
          </a:xfrm>
          <a:prstGeom prst="ellipse">
            <a:avLst/>
          </a:prstGeom>
          <a:solidFill>
            <a:srgbClr val="262626"/>
          </a:solidFill>
          <a:ln w="174625" cmpd="thinThick">
            <a:solidFill>
              <a:srgbClr val="262626"/>
            </a:solidFill>
          </a:ln>
        </p:spPr>
        <p:txBody>
          <a:bodyPr>
            <a:normAutofit fontScale="90000"/>
          </a:bodyPr>
          <a:lstStyle/>
          <a:p>
            <a:pPr algn="ctr"/>
            <a:r>
              <a:rPr lang="en-US" sz="1950" dirty="0">
                <a:solidFill>
                  <a:srgbClr val="FFFFFF"/>
                </a:solidFill>
              </a:rPr>
              <a:t>Non Independent CMFs on a common set of applicable crashes</a:t>
            </a:r>
          </a:p>
        </p:txBody>
      </p:sp>
      <p:pic>
        <p:nvPicPr>
          <p:cNvPr id="5" name="Picture 4">
            <a:extLst>
              <a:ext uri="{FF2B5EF4-FFF2-40B4-BE49-F238E27FC236}">
                <a16:creationId xmlns:a16="http://schemas.microsoft.com/office/drawing/2014/main" id="{E93FE439-4A5A-47EB-AC54-228A8907313B}"/>
              </a:ext>
            </a:extLst>
          </p:cNvPr>
          <p:cNvPicPr>
            <a:picLocks noChangeAspect="1"/>
          </p:cNvPicPr>
          <p:nvPr/>
        </p:nvPicPr>
        <p:blipFill>
          <a:blip r:embed="rId2"/>
          <a:stretch>
            <a:fillRect/>
          </a:stretch>
        </p:blipFill>
        <p:spPr>
          <a:xfrm>
            <a:off x="3770613" y="1586978"/>
            <a:ext cx="3448219" cy="2520825"/>
          </a:xfrm>
          <a:prstGeom prst="rect">
            <a:avLst/>
          </a:prstGeom>
        </p:spPr>
      </p:pic>
      <p:pic>
        <p:nvPicPr>
          <p:cNvPr id="9" name="Picture 8">
            <a:extLst>
              <a:ext uri="{FF2B5EF4-FFF2-40B4-BE49-F238E27FC236}">
                <a16:creationId xmlns:a16="http://schemas.microsoft.com/office/drawing/2014/main" id="{9BCCDD05-6985-44FE-9876-39BC9F4494CB}"/>
              </a:ext>
            </a:extLst>
          </p:cNvPr>
          <p:cNvPicPr>
            <a:picLocks noChangeAspect="1"/>
          </p:cNvPicPr>
          <p:nvPr/>
        </p:nvPicPr>
        <p:blipFill>
          <a:blip r:embed="rId3"/>
          <a:stretch>
            <a:fillRect/>
          </a:stretch>
        </p:blipFill>
        <p:spPr>
          <a:xfrm>
            <a:off x="7163209" y="1593976"/>
            <a:ext cx="3441811" cy="2513826"/>
          </a:xfrm>
          <a:prstGeom prst="rect">
            <a:avLst/>
          </a:prstGeom>
        </p:spPr>
      </p:pic>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E68DA65F-2694-4F15-ADE8-963B6A0A4C68}"/>
                  </a:ext>
                </a:extLst>
              </p:cNvPr>
              <p:cNvSpPr/>
              <p:nvPr/>
            </p:nvSpPr>
            <p:spPr>
              <a:xfrm>
                <a:off x="7218831" y="5088139"/>
                <a:ext cx="270619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𝐶𝑀𝐹</m:t>
                          </m:r>
                        </m:e>
                        <m:sub>
                          <m:r>
                            <a:rPr lang="en-US" sz="1200" i="1">
                              <a:latin typeface="Cambria Math" panose="02040503050406030204" pitchFamily="18" charset="0"/>
                            </a:rPr>
                            <m:t>𝐺</m:t>
                          </m:r>
                        </m:sub>
                      </m:sSub>
                      <m:r>
                        <a:rPr lang="en-US" sz="1200">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𝐶𝑀𝐹</m:t>
                          </m:r>
                        </m:e>
                        <m:sub>
                          <m:r>
                            <a:rPr lang="en-US" sz="1200" i="1">
                              <a:latin typeface="Cambria Math" panose="02040503050406030204" pitchFamily="18" charset="0"/>
                            </a:rPr>
                            <m:t>𝐻</m:t>
                          </m:r>
                        </m:sub>
                      </m:sSub>
                      <m:r>
                        <a:rPr lang="en-US" sz="1200">
                          <a:latin typeface="Cambria Math" panose="02040503050406030204" pitchFamily="18" charset="0"/>
                        </a:rPr>
                        <m:t>=0.85×0.90=0.765</m:t>
                      </m:r>
                    </m:oMath>
                  </m:oMathPara>
                </a14:m>
                <a:endParaRPr lang="en-US" sz="1200" dirty="0"/>
              </a:p>
            </p:txBody>
          </p:sp>
        </mc:Choice>
        <mc:Fallback xmlns="">
          <p:sp>
            <p:nvSpPr>
              <p:cNvPr id="10" name="Rectangle 9">
                <a:extLst>
                  <a:ext uri="{FF2B5EF4-FFF2-40B4-BE49-F238E27FC236}">
                    <a16:creationId xmlns:a16="http://schemas.microsoft.com/office/drawing/2014/main" id="{E68DA65F-2694-4F15-ADE8-963B6A0A4C68}"/>
                  </a:ext>
                </a:extLst>
              </p:cNvPr>
              <p:cNvSpPr>
                <a:spLocks noRot="1" noChangeAspect="1" noMove="1" noResize="1" noEditPoints="1" noAdjustHandles="1" noChangeArrowheads="1" noChangeShapeType="1" noTextEdit="1"/>
              </p:cNvSpPr>
              <p:nvPr/>
            </p:nvSpPr>
            <p:spPr>
              <a:xfrm>
                <a:off x="7218831" y="5088139"/>
                <a:ext cx="2706190" cy="27699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AA8C0A26-87E9-4D5B-BF44-CBDE7D5C01E4}"/>
                  </a:ext>
                </a:extLst>
              </p:cNvPr>
              <p:cNvSpPr/>
              <p:nvPr/>
            </p:nvSpPr>
            <p:spPr>
              <a:xfrm>
                <a:off x="7619804" y="4507888"/>
                <a:ext cx="2300758" cy="4430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𝐶𝑀𝐹</m:t>
                          </m:r>
                        </m:e>
                        <m:sub>
                          <m:r>
                            <a:rPr lang="en-US" sz="1200" i="1">
                              <a:latin typeface="Cambria Math" panose="02040503050406030204" pitchFamily="18" charset="0"/>
                            </a:rPr>
                            <m:t>𝐺</m:t>
                          </m:r>
                          <m:nary>
                            <m:naryPr>
                              <m:chr m:val="⋀"/>
                              <m:grow m:val="on"/>
                              <m:subHide m:val="on"/>
                              <m:supHide m:val="on"/>
                              <m:ctrlPr>
                                <a:rPr lang="en-US" sz="1200" i="1">
                                  <a:latin typeface="Cambria Math" panose="02040503050406030204" pitchFamily="18" charset="0"/>
                                </a:rPr>
                              </m:ctrlPr>
                            </m:naryPr>
                            <m:sub/>
                            <m:sup/>
                            <m:e>
                              <m:r>
                                <a:rPr lang="en-US" sz="1200" i="1">
                                  <a:latin typeface="Cambria Math" panose="02040503050406030204" pitchFamily="18" charset="0"/>
                                </a:rPr>
                                <m:t>𝐻</m:t>
                              </m:r>
                            </m:e>
                          </m:nary>
                        </m:sub>
                      </m:sSub>
                      <m:r>
                        <a:rPr lang="en-US" sz="1200">
                          <a:latin typeface="Cambria Math" panose="02040503050406030204" pitchFamily="18" charset="0"/>
                        </a:rPr>
                        <m:t>=1−</m:t>
                      </m:r>
                      <m:f>
                        <m:fPr>
                          <m:ctrlPr>
                            <a:rPr lang="en-US" sz="1200" i="1">
                              <a:latin typeface="Cambria Math" panose="02040503050406030204" pitchFamily="18" charset="0"/>
                            </a:rPr>
                          </m:ctrlPr>
                        </m:fPr>
                        <m:num>
                          <m:r>
                            <a:rPr lang="en-US" sz="1200">
                              <a:latin typeface="Cambria Math" panose="02040503050406030204" pitchFamily="18" charset="0"/>
                            </a:rPr>
                            <m:t>15+10</m:t>
                          </m:r>
                        </m:num>
                        <m:den>
                          <m:r>
                            <a:rPr lang="en-US" sz="1200">
                              <a:latin typeface="Cambria Math" panose="02040503050406030204" pitchFamily="18" charset="0"/>
                            </a:rPr>
                            <m:t>100</m:t>
                          </m:r>
                        </m:den>
                      </m:f>
                      <m:r>
                        <a:rPr lang="en-US" sz="1200">
                          <a:latin typeface="Cambria Math" panose="02040503050406030204" pitchFamily="18" charset="0"/>
                        </a:rPr>
                        <m:t>=0.75</m:t>
                      </m:r>
                    </m:oMath>
                  </m:oMathPara>
                </a14:m>
                <a:endParaRPr lang="en-US" sz="1200" dirty="0"/>
              </a:p>
            </p:txBody>
          </p:sp>
        </mc:Choice>
        <mc:Fallback xmlns="">
          <p:sp>
            <p:nvSpPr>
              <p:cNvPr id="11" name="Rectangle 10">
                <a:extLst>
                  <a:ext uri="{FF2B5EF4-FFF2-40B4-BE49-F238E27FC236}">
                    <a16:creationId xmlns:a16="http://schemas.microsoft.com/office/drawing/2014/main" id="{AA8C0A26-87E9-4D5B-BF44-CBDE7D5C01E4}"/>
                  </a:ext>
                </a:extLst>
              </p:cNvPr>
              <p:cNvSpPr>
                <a:spLocks noRot="1" noChangeAspect="1" noMove="1" noResize="1" noEditPoints="1" noAdjustHandles="1" noChangeArrowheads="1" noChangeShapeType="1" noTextEdit="1"/>
              </p:cNvSpPr>
              <p:nvPr/>
            </p:nvSpPr>
            <p:spPr>
              <a:xfrm>
                <a:off x="7619804" y="4507888"/>
                <a:ext cx="2300758" cy="443006"/>
              </a:xfrm>
              <a:prstGeom prst="rect">
                <a:avLst/>
              </a:prstGeom>
              <a:blipFill>
                <a:blip r:embed="rId5"/>
                <a:stretch>
                  <a:fillRect b="-410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B7061FAF-9AB4-4B5E-B195-A44EFAA9D9A6}"/>
                  </a:ext>
                </a:extLst>
              </p:cNvPr>
              <p:cNvSpPr/>
              <p:nvPr/>
            </p:nvSpPr>
            <p:spPr>
              <a:xfrm>
                <a:off x="4218741" y="5088139"/>
                <a:ext cx="2865304" cy="27699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𝐶𝑀𝐹</m:t>
                          </m:r>
                        </m:e>
                        <m:sub>
                          <m:r>
                            <a:rPr lang="en-US" sz="1200" i="1">
                              <a:latin typeface="Cambria Math" panose="02040503050406030204" pitchFamily="18" charset="0"/>
                            </a:rPr>
                            <m:t>𝐸</m:t>
                          </m:r>
                        </m:sub>
                      </m:sSub>
                      <m:r>
                        <a:rPr lang="en-US" sz="1200">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𝐶𝑀𝐹</m:t>
                          </m:r>
                        </m:e>
                        <m:sub>
                          <m:r>
                            <a:rPr lang="en-US" sz="1200" i="1">
                              <a:latin typeface="Cambria Math" panose="02040503050406030204" pitchFamily="18" charset="0"/>
                            </a:rPr>
                            <m:t>𝐹</m:t>
                          </m:r>
                        </m:sub>
                      </m:sSub>
                      <m:r>
                        <a:rPr lang="en-US" sz="1200">
                          <a:latin typeface="Cambria Math" panose="02040503050406030204" pitchFamily="18" charset="0"/>
                        </a:rPr>
                        <m:t>=0.75×0.76=0.57</m:t>
                      </m:r>
                    </m:oMath>
                  </m:oMathPara>
                </a14:m>
                <a:endParaRPr lang="en-US" sz="1200" dirty="0"/>
              </a:p>
            </p:txBody>
          </p:sp>
        </mc:Choice>
        <mc:Fallback xmlns="">
          <p:sp>
            <p:nvSpPr>
              <p:cNvPr id="12" name="Rectangle 11">
                <a:extLst>
                  <a:ext uri="{FF2B5EF4-FFF2-40B4-BE49-F238E27FC236}">
                    <a16:creationId xmlns:a16="http://schemas.microsoft.com/office/drawing/2014/main" id="{B7061FAF-9AB4-4B5E-B195-A44EFAA9D9A6}"/>
                  </a:ext>
                </a:extLst>
              </p:cNvPr>
              <p:cNvSpPr>
                <a:spLocks noRot="1" noChangeAspect="1" noMove="1" noResize="1" noEditPoints="1" noAdjustHandles="1" noChangeArrowheads="1" noChangeShapeType="1" noTextEdit="1"/>
              </p:cNvSpPr>
              <p:nvPr/>
            </p:nvSpPr>
            <p:spPr>
              <a:xfrm>
                <a:off x="4218741" y="5088139"/>
                <a:ext cx="2865304" cy="27699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5C912D91-6D86-4DA1-A372-FF5B5F063FC5}"/>
                  </a:ext>
                </a:extLst>
              </p:cNvPr>
              <p:cNvSpPr/>
              <p:nvPr/>
            </p:nvSpPr>
            <p:spPr>
              <a:xfrm>
                <a:off x="4446737" y="4576981"/>
                <a:ext cx="2451120" cy="4826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𝐶𝑀𝐹</m:t>
                          </m:r>
                        </m:e>
                        <m:sub>
                          <m:r>
                            <a:rPr lang="en-US" sz="1350" i="1">
                              <a:latin typeface="Cambria Math" panose="02040503050406030204" pitchFamily="18" charset="0"/>
                            </a:rPr>
                            <m:t>𝐸</m:t>
                          </m:r>
                          <m:nary>
                            <m:naryPr>
                              <m:chr m:val="⋀"/>
                              <m:grow m:val="on"/>
                              <m:subHide m:val="on"/>
                              <m:supHide m:val="on"/>
                              <m:ctrlPr>
                                <a:rPr lang="en-US" sz="1350" i="1">
                                  <a:latin typeface="Cambria Math" panose="02040503050406030204" pitchFamily="18" charset="0"/>
                                </a:rPr>
                              </m:ctrlPr>
                            </m:naryPr>
                            <m:sub/>
                            <m:sup/>
                            <m:e>
                              <m:r>
                                <a:rPr lang="en-US" sz="1350" i="1">
                                  <a:latin typeface="Cambria Math" panose="02040503050406030204" pitchFamily="18" charset="0"/>
                                </a:rPr>
                                <m:t>𝐹</m:t>
                              </m:r>
                            </m:e>
                          </m:nary>
                        </m:sub>
                      </m:sSub>
                      <m:r>
                        <a:rPr lang="en-US" sz="1350">
                          <a:latin typeface="Cambria Math" panose="02040503050406030204" pitchFamily="18" charset="0"/>
                        </a:rPr>
                        <m:t>=1−</m:t>
                      </m:r>
                      <m:f>
                        <m:fPr>
                          <m:ctrlPr>
                            <a:rPr lang="en-US" sz="1350" i="1">
                              <a:latin typeface="Cambria Math" panose="02040503050406030204" pitchFamily="18" charset="0"/>
                            </a:rPr>
                          </m:ctrlPr>
                        </m:fPr>
                        <m:num>
                          <m:r>
                            <a:rPr lang="en-US" sz="1350">
                              <a:latin typeface="Cambria Math" panose="02040503050406030204" pitchFamily="18" charset="0"/>
                            </a:rPr>
                            <m:t>1+24</m:t>
                          </m:r>
                        </m:num>
                        <m:den>
                          <m:r>
                            <a:rPr lang="en-US" sz="1350">
                              <a:latin typeface="Cambria Math" panose="02040503050406030204" pitchFamily="18" charset="0"/>
                            </a:rPr>
                            <m:t>100</m:t>
                          </m:r>
                        </m:den>
                      </m:f>
                      <m:r>
                        <a:rPr lang="en-US" sz="1350">
                          <a:latin typeface="Cambria Math" panose="02040503050406030204" pitchFamily="18" charset="0"/>
                        </a:rPr>
                        <m:t>=0.75</m:t>
                      </m:r>
                    </m:oMath>
                  </m:oMathPara>
                </a14:m>
                <a:endParaRPr lang="en-US" sz="1350" dirty="0"/>
              </a:p>
            </p:txBody>
          </p:sp>
        </mc:Choice>
        <mc:Fallback xmlns="">
          <p:sp>
            <p:nvSpPr>
              <p:cNvPr id="13" name="Rectangle 12">
                <a:extLst>
                  <a:ext uri="{FF2B5EF4-FFF2-40B4-BE49-F238E27FC236}">
                    <a16:creationId xmlns:a16="http://schemas.microsoft.com/office/drawing/2014/main" id="{5C912D91-6D86-4DA1-A372-FF5B5F063FC5}"/>
                  </a:ext>
                </a:extLst>
              </p:cNvPr>
              <p:cNvSpPr>
                <a:spLocks noRot="1" noChangeAspect="1" noMove="1" noResize="1" noEditPoints="1" noAdjustHandles="1" noChangeArrowheads="1" noChangeShapeType="1" noTextEdit="1"/>
              </p:cNvSpPr>
              <p:nvPr/>
            </p:nvSpPr>
            <p:spPr>
              <a:xfrm>
                <a:off x="4446737" y="4576981"/>
                <a:ext cx="2451120" cy="482633"/>
              </a:xfrm>
              <a:prstGeom prst="rect">
                <a:avLst/>
              </a:prstGeom>
              <a:blipFill>
                <a:blip r:embed="rId7"/>
                <a:stretch>
                  <a:fillRect b="-430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14D635C7-F10E-4CD3-9BDA-32983AE030AE}"/>
                  </a:ext>
                </a:extLst>
              </p:cNvPr>
              <p:cNvSpPr/>
              <p:nvPr/>
            </p:nvSpPr>
            <p:spPr>
              <a:xfrm>
                <a:off x="7705959" y="5368793"/>
                <a:ext cx="2197525" cy="3179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350" i="1">
                              <a:solidFill>
                                <a:srgbClr val="FF0000"/>
                              </a:solidFill>
                              <a:latin typeface="Cambria Math" panose="02040503050406030204" pitchFamily="18" charset="0"/>
                            </a:rPr>
                          </m:ctrlPr>
                        </m:sSubPr>
                        <m:e>
                          <m:r>
                            <a:rPr lang="en-US" sz="1350" i="1">
                              <a:solidFill>
                                <a:srgbClr val="FF0000"/>
                              </a:solidFill>
                              <a:latin typeface="Cambria Math" panose="02040503050406030204" pitchFamily="18" charset="0"/>
                            </a:rPr>
                            <m:t>𝐶𝑀𝐹</m:t>
                          </m:r>
                        </m:e>
                        <m:sub>
                          <m:r>
                            <a:rPr lang="en-US" sz="1350" i="1">
                              <a:solidFill>
                                <a:srgbClr val="FF0000"/>
                              </a:solidFill>
                              <a:latin typeface="Cambria Math" panose="02040503050406030204" pitchFamily="18" charset="0"/>
                            </a:rPr>
                            <m:t>𝐺</m:t>
                          </m:r>
                        </m:sub>
                      </m:sSub>
                      <m:r>
                        <a:rPr lang="en-US" sz="1350">
                          <a:solidFill>
                            <a:srgbClr val="FF0000"/>
                          </a:solidFill>
                          <a:latin typeface="Cambria Math" panose="02040503050406030204" pitchFamily="18" charset="0"/>
                        </a:rPr>
                        <m:t>×</m:t>
                      </m:r>
                      <m:sSub>
                        <m:sSubPr>
                          <m:ctrlPr>
                            <a:rPr lang="en-US" sz="1350" i="1">
                              <a:solidFill>
                                <a:srgbClr val="FF0000"/>
                              </a:solidFill>
                              <a:latin typeface="Cambria Math" panose="02040503050406030204" pitchFamily="18" charset="0"/>
                            </a:rPr>
                          </m:ctrlPr>
                        </m:sSubPr>
                        <m:e>
                          <m:r>
                            <a:rPr lang="en-US" sz="1350" i="1">
                              <a:solidFill>
                                <a:srgbClr val="FF0000"/>
                              </a:solidFill>
                              <a:latin typeface="Cambria Math" panose="02040503050406030204" pitchFamily="18" charset="0"/>
                            </a:rPr>
                            <m:t>𝐶𝑀𝐹</m:t>
                          </m:r>
                        </m:e>
                        <m:sub>
                          <m:r>
                            <a:rPr lang="en-US" sz="1350" i="1">
                              <a:solidFill>
                                <a:srgbClr val="FF0000"/>
                              </a:solidFill>
                              <a:latin typeface="Cambria Math" panose="02040503050406030204" pitchFamily="18" charset="0"/>
                            </a:rPr>
                            <m:t>𝐻</m:t>
                          </m:r>
                        </m:sub>
                      </m:sSub>
                      <m:r>
                        <a:rPr lang="en-US" sz="1350" i="1">
                          <a:solidFill>
                            <a:srgbClr val="FF0000"/>
                          </a:solidFill>
                          <a:latin typeface="Cambria Math" panose="02040503050406030204" pitchFamily="18" charset="0"/>
                          <a:ea typeface="Cambria Math" panose="02040503050406030204" pitchFamily="18" charset="0"/>
                        </a:rPr>
                        <m:t>≠</m:t>
                      </m:r>
                      <m:sSub>
                        <m:sSubPr>
                          <m:ctrlPr>
                            <a:rPr lang="en-US" sz="1350" i="1">
                              <a:solidFill>
                                <a:srgbClr val="FF0000"/>
                              </a:solidFill>
                              <a:latin typeface="Cambria Math" panose="02040503050406030204" pitchFamily="18" charset="0"/>
                            </a:rPr>
                          </m:ctrlPr>
                        </m:sSubPr>
                        <m:e>
                          <m:r>
                            <a:rPr lang="en-US" sz="1350" i="1">
                              <a:solidFill>
                                <a:srgbClr val="FF0000"/>
                              </a:solidFill>
                              <a:latin typeface="Cambria Math" panose="02040503050406030204" pitchFamily="18" charset="0"/>
                            </a:rPr>
                            <m:t>𝐶𝑀𝐹</m:t>
                          </m:r>
                        </m:e>
                        <m:sub>
                          <m:r>
                            <a:rPr lang="en-US" sz="1350" i="1">
                              <a:solidFill>
                                <a:srgbClr val="FF0000"/>
                              </a:solidFill>
                              <a:latin typeface="Cambria Math" panose="02040503050406030204" pitchFamily="18" charset="0"/>
                            </a:rPr>
                            <m:t>𝐺</m:t>
                          </m:r>
                          <m:nary>
                            <m:naryPr>
                              <m:chr m:val="⋀"/>
                              <m:grow m:val="on"/>
                              <m:subHide m:val="on"/>
                              <m:supHide m:val="on"/>
                              <m:ctrlPr>
                                <a:rPr lang="en-US" sz="1350" i="1">
                                  <a:solidFill>
                                    <a:srgbClr val="FF0000"/>
                                  </a:solidFill>
                                  <a:latin typeface="Cambria Math" panose="02040503050406030204" pitchFamily="18" charset="0"/>
                                </a:rPr>
                              </m:ctrlPr>
                            </m:naryPr>
                            <m:sub/>
                            <m:sup/>
                            <m:e>
                              <m:r>
                                <a:rPr lang="en-US" sz="1350" i="1">
                                  <a:solidFill>
                                    <a:srgbClr val="FF0000"/>
                                  </a:solidFill>
                                  <a:latin typeface="Cambria Math" panose="02040503050406030204" pitchFamily="18" charset="0"/>
                                </a:rPr>
                                <m:t>𝐻</m:t>
                              </m:r>
                            </m:e>
                          </m:nary>
                        </m:sub>
                      </m:sSub>
                    </m:oMath>
                  </m:oMathPara>
                </a14:m>
                <a:endParaRPr lang="en-US" sz="1350" dirty="0"/>
              </a:p>
            </p:txBody>
          </p:sp>
        </mc:Choice>
        <mc:Fallback xmlns="">
          <p:sp>
            <p:nvSpPr>
              <p:cNvPr id="14" name="Rectangle 13">
                <a:extLst>
                  <a:ext uri="{FF2B5EF4-FFF2-40B4-BE49-F238E27FC236}">
                    <a16:creationId xmlns:a16="http://schemas.microsoft.com/office/drawing/2014/main" id="{14D635C7-F10E-4CD3-9BDA-32983AE030AE}"/>
                  </a:ext>
                </a:extLst>
              </p:cNvPr>
              <p:cNvSpPr>
                <a:spLocks noRot="1" noChangeAspect="1" noMove="1" noResize="1" noEditPoints="1" noAdjustHandles="1" noChangeArrowheads="1" noChangeShapeType="1" noTextEdit="1"/>
              </p:cNvSpPr>
              <p:nvPr/>
            </p:nvSpPr>
            <p:spPr>
              <a:xfrm>
                <a:off x="7705959" y="5368793"/>
                <a:ext cx="2197525" cy="317972"/>
              </a:xfrm>
              <a:prstGeom prst="rect">
                <a:avLst/>
              </a:prstGeom>
              <a:blipFill>
                <a:blip r:embed="rId8"/>
                <a:stretch>
                  <a:fillRect t="-19231" r="-7479" b="-84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0B89A17A-02CC-455A-BEBA-53C962979567}"/>
                  </a:ext>
                </a:extLst>
              </p:cNvPr>
              <p:cNvSpPr/>
              <p:nvPr/>
            </p:nvSpPr>
            <p:spPr>
              <a:xfrm>
                <a:off x="4416404" y="5379299"/>
                <a:ext cx="2159566" cy="3179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350" i="1">
                              <a:solidFill>
                                <a:srgbClr val="FF0000"/>
                              </a:solidFill>
                              <a:latin typeface="Cambria Math" panose="02040503050406030204" pitchFamily="18" charset="0"/>
                            </a:rPr>
                          </m:ctrlPr>
                        </m:sSubPr>
                        <m:e>
                          <m:r>
                            <a:rPr lang="en-US" sz="1350" i="1">
                              <a:solidFill>
                                <a:srgbClr val="FF0000"/>
                              </a:solidFill>
                              <a:latin typeface="Cambria Math" panose="02040503050406030204" pitchFamily="18" charset="0"/>
                            </a:rPr>
                            <m:t>𝐶𝑀𝐹</m:t>
                          </m:r>
                        </m:e>
                        <m:sub>
                          <m:r>
                            <a:rPr lang="en-US" sz="1350" i="1">
                              <a:solidFill>
                                <a:srgbClr val="FF0000"/>
                              </a:solidFill>
                              <a:latin typeface="Cambria Math" panose="02040503050406030204" pitchFamily="18" charset="0"/>
                            </a:rPr>
                            <m:t>𝐸</m:t>
                          </m:r>
                        </m:sub>
                      </m:sSub>
                      <m:r>
                        <a:rPr lang="en-US" sz="1350">
                          <a:solidFill>
                            <a:srgbClr val="FF0000"/>
                          </a:solidFill>
                          <a:latin typeface="Cambria Math" panose="02040503050406030204" pitchFamily="18" charset="0"/>
                        </a:rPr>
                        <m:t>×</m:t>
                      </m:r>
                      <m:sSub>
                        <m:sSubPr>
                          <m:ctrlPr>
                            <a:rPr lang="en-US" sz="1350" i="1">
                              <a:solidFill>
                                <a:srgbClr val="FF0000"/>
                              </a:solidFill>
                              <a:latin typeface="Cambria Math" panose="02040503050406030204" pitchFamily="18" charset="0"/>
                            </a:rPr>
                          </m:ctrlPr>
                        </m:sSubPr>
                        <m:e>
                          <m:r>
                            <a:rPr lang="en-US" sz="1350" i="1">
                              <a:solidFill>
                                <a:srgbClr val="FF0000"/>
                              </a:solidFill>
                              <a:latin typeface="Cambria Math" panose="02040503050406030204" pitchFamily="18" charset="0"/>
                            </a:rPr>
                            <m:t>𝐶𝑀𝐹</m:t>
                          </m:r>
                        </m:e>
                        <m:sub>
                          <m:r>
                            <a:rPr lang="en-US" sz="1350" i="1">
                              <a:solidFill>
                                <a:srgbClr val="FF0000"/>
                              </a:solidFill>
                              <a:latin typeface="Cambria Math" panose="02040503050406030204" pitchFamily="18" charset="0"/>
                            </a:rPr>
                            <m:t>𝐹</m:t>
                          </m:r>
                        </m:sub>
                      </m:sSub>
                      <m:r>
                        <a:rPr lang="en-US" sz="1350" i="1">
                          <a:solidFill>
                            <a:srgbClr val="FF0000"/>
                          </a:solidFill>
                          <a:latin typeface="Cambria Math" panose="02040503050406030204" pitchFamily="18" charset="0"/>
                          <a:ea typeface="Cambria Math" panose="02040503050406030204" pitchFamily="18" charset="0"/>
                        </a:rPr>
                        <m:t>≠</m:t>
                      </m:r>
                      <m:sSub>
                        <m:sSubPr>
                          <m:ctrlPr>
                            <a:rPr lang="en-US" sz="1350" i="1">
                              <a:solidFill>
                                <a:srgbClr val="FF0000"/>
                              </a:solidFill>
                              <a:latin typeface="Cambria Math" panose="02040503050406030204" pitchFamily="18" charset="0"/>
                            </a:rPr>
                          </m:ctrlPr>
                        </m:sSubPr>
                        <m:e>
                          <m:r>
                            <a:rPr lang="en-US" sz="1350" i="1">
                              <a:solidFill>
                                <a:srgbClr val="FF0000"/>
                              </a:solidFill>
                              <a:latin typeface="Cambria Math" panose="02040503050406030204" pitchFamily="18" charset="0"/>
                            </a:rPr>
                            <m:t>𝐶𝑀𝐹</m:t>
                          </m:r>
                        </m:e>
                        <m:sub>
                          <m:r>
                            <a:rPr lang="en-US" sz="1350" i="1">
                              <a:solidFill>
                                <a:srgbClr val="FF0000"/>
                              </a:solidFill>
                              <a:latin typeface="Cambria Math" panose="02040503050406030204" pitchFamily="18" charset="0"/>
                            </a:rPr>
                            <m:t>𝐸</m:t>
                          </m:r>
                          <m:nary>
                            <m:naryPr>
                              <m:chr m:val="⋀"/>
                              <m:grow m:val="on"/>
                              <m:subHide m:val="on"/>
                              <m:supHide m:val="on"/>
                              <m:ctrlPr>
                                <a:rPr lang="en-US" sz="1350" i="1">
                                  <a:solidFill>
                                    <a:srgbClr val="FF0000"/>
                                  </a:solidFill>
                                  <a:latin typeface="Cambria Math" panose="02040503050406030204" pitchFamily="18" charset="0"/>
                                </a:rPr>
                              </m:ctrlPr>
                            </m:naryPr>
                            <m:sub/>
                            <m:sup/>
                            <m:e>
                              <m:r>
                                <a:rPr lang="en-US" sz="1350" i="1">
                                  <a:solidFill>
                                    <a:srgbClr val="FF0000"/>
                                  </a:solidFill>
                                  <a:latin typeface="Cambria Math" panose="02040503050406030204" pitchFamily="18" charset="0"/>
                                </a:rPr>
                                <m:t>𝐹</m:t>
                              </m:r>
                            </m:e>
                          </m:nary>
                        </m:sub>
                      </m:sSub>
                    </m:oMath>
                  </m:oMathPara>
                </a14:m>
                <a:endParaRPr lang="en-US" sz="1350" dirty="0">
                  <a:solidFill>
                    <a:srgbClr val="FF0000"/>
                  </a:solidFill>
                </a:endParaRPr>
              </a:p>
            </p:txBody>
          </p:sp>
        </mc:Choice>
        <mc:Fallback xmlns="">
          <p:sp>
            <p:nvSpPr>
              <p:cNvPr id="15" name="Rectangle 14">
                <a:extLst>
                  <a:ext uri="{FF2B5EF4-FFF2-40B4-BE49-F238E27FC236}">
                    <a16:creationId xmlns:a16="http://schemas.microsoft.com/office/drawing/2014/main" id="{0B89A17A-02CC-455A-BEBA-53C962979567}"/>
                  </a:ext>
                </a:extLst>
              </p:cNvPr>
              <p:cNvSpPr>
                <a:spLocks noRot="1" noChangeAspect="1" noMove="1" noResize="1" noEditPoints="1" noAdjustHandles="1" noChangeArrowheads="1" noChangeShapeType="1" noTextEdit="1"/>
              </p:cNvSpPr>
              <p:nvPr/>
            </p:nvSpPr>
            <p:spPr>
              <a:xfrm>
                <a:off x="4416404" y="5379299"/>
                <a:ext cx="2159566" cy="317972"/>
              </a:xfrm>
              <a:prstGeom prst="rect">
                <a:avLst/>
              </a:prstGeom>
              <a:blipFill>
                <a:blip r:embed="rId9"/>
                <a:stretch>
                  <a:fillRect t="-18868" r="-8169" b="-81132"/>
                </a:stretch>
              </a:blipFill>
            </p:spPr>
            <p:txBody>
              <a:bodyPr/>
              <a:lstStyle/>
              <a:p>
                <a:r>
                  <a:rPr lang="en-US">
                    <a:noFill/>
                  </a:rPr>
                  <a:t> </a:t>
                </a:r>
              </a:p>
            </p:txBody>
          </p:sp>
        </mc:Fallback>
      </mc:AlternateContent>
    </p:spTree>
    <p:extLst>
      <p:ext uri="{BB962C8B-B14F-4D97-AF65-F5344CB8AC3E}">
        <p14:creationId xmlns:p14="http://schemas.microsoft.com/office/powerpoint/2010/main" val="3247835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F35A9-F22D-4C9D-98E4-36DD813DBE16}"/>
              </a:ext>
            </a:extLst>
          </p:cNvPr>
          <p:cNvSpPr>
            <a:spLocks noGrp="1"/>
          </p:cNvSpPr>
          <p:nvPr>
            <p:ph type="title"/>
          </p:nvPr>
        </p:nvSpPr>
        <p:spPr>
          <a:xfrm>
            <a:off x="1905001" y="235544"/>
            <a:ext cx="8961539" cy="1143000"/>
          </a:xfrm>
        </p:spPr>
        <p:txBody>
          <a:bodyPr>
            <a:normAutofit/>
          </a:bodyPr>
          <a:lstStyle/>
          <a:p>
            <a:r>
              <a:rPr lang="en-US" sz="3800" dirty="0" smtClean="0"/>
              <a:t>New method of combining CMFs</a:t>
            </a:r>
            <a:endParaRPr lang="en-US" sz="3800" dirty="0"/>
          </a:p>
        </p:txBody>
      </p:sp>
      <p:pic>
        <p:nvPicPr>
          <p:cNvPr id="4" name="Content Placeholder 3">
            <a:extLst>
              <a:ext uri="{FF2B5EF4-FFF2-40B4-BE49-F238E27FC236}">
                <a16:creationId xmlns:a16="http://schemas.microsoft.com/office/drawing/2014/main" id="{B09C9144-AA98-48E6-90E4-B989F5B056AD}"/>
              </a:ext>
            </a:extLst>
          </p:cNvPr>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066800" y="1752600"/>
            <a:ext cx="5131965" cy="3008907"/>
          </a:xfrm>
          <a:prstGeom prst="rect">
            <a:avLst/>
          </a:prstGeom>
          <a:noFill/>
          <a:ln>
            <a:noFill/>
          </a:ln>
        </p:spPr>
      </p:pic>
      <p:sp>
        <p:nvSpPr>
          <p:cNvPr id="5" name="Content Placeholder 4">
            <a:extLst>
              <a:ext uri="{FF2B5EF4-FFF2-40B4-BE49-F238E27FC236}">
                <a16:creationId xmlns:a16="http://schemas.microsoft.com/office/drawing/2014/main" id="{06EF3442-5123-4E72-B54B-729F6F53E25E}"/>
              </a:ext>
            </a:extLst>
          </p:cNvPr>
          <p:cNvSpPr>
            <a:spLocks noGrp="1"/>
          </p:cNvSpPr>
          <p:nvPr>
            <p:ph sz="half" idx="2"/>
          </p:nvPr>
        </p:nvSpPr>
        <p:spPr>
          <a:xfrm>
            <a:off x="6172200" y="1600201"/>
            <a:ext cx="5715000" cy="4525963"/>
          </a:xfrm>
        </p:spPr>
        <p:txBody>
          <a:bodyPr/>
          <a:lstStyle/>
          <a:p>
            <a:r>
              <a:rPr lang="en-US" dirty="0"/>
              <a:t>CMF impacts are estimated for each of regions I and II</a:t>
            </a:r>
          </a:p>
          <a:p>
            <a:r>
              <a:rPr lang="en-US" dirty="0"/>
              <a:t>The proposed scheme is applied to region III</a:t>
            </a:r>
          </a:p>
          <a:p>
            <a:r>
              <a:rPr lang="en-US" dirty="0"/>
              <a:t>The overall combined CMF is the weighted average of the three regions</a:t>
            </a:r>
          </a:p>
          <a:p>
            <a:endParaRPr lang="en-US" dirty="0"/>
          </a:p>
        </p:txBody>
      </p:sp>
    </p:spTree>
    <p:extLst>
      <p:ext uri="{BB962C8B-B14F-4D97-AF65-F5344CB8AC3E}">
        <p14:creationId xmlns:p14="http://schemas.microsoft.com/office/powerpoint/2010/main" val="394175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EA3AF-2BED-4C24-80FC-E78B7FA367B0}"/>
              </a:ext>
            </a:extLst>
          </p:cNvPr>
          <p:cNvSpPr>
            <a:spLocks noGrp="1"/>
          </p:cNvSpPr>
          <p:nvPr>
            <p:ph type="title"/>
          </p:nvPr>
        </p:nvSpPr>
        <p:spPr>
          <a:xfrm>
            <a:off x="6096000" y="1905000"/>
            <a:ext cx="6020181" cy="575800"/>
          </a:xfrm>
          <a:prstGeom prst="ellipse">
            <a:avLst/>
          </a:prstGeom>
        </p:spPr>
        <p:txBody>
          <a:bodyPr vert="horz" lIns="68580" tIns="34290" rIns="68580" bIns="34290" rtlCol="0" anchor="ctr">
            <a:normAutofit fontScale="90000"/>
          </a:bodyPr>
          <a:lstStyle/>
          <a:p>
            <a:r>
              <a:rPr lang="en-US" sz="2775" dirty="0"/>
              <a:t>Combined CMF </a:t>
            </a:r>
            <a:r>
              <a:rPr lang="en-US" sz="2775" dirty="0" smtClean="0"/>
              <a:t>Determination</a:t>
            </a:r>
            <a:endParaRPr lang="en-US" sz="2775" dirty="0"/>
          </a:p>
        </p:txBody>
      </p:sp>
      <p:sp>
        <p:nvSpPr>
          <p:cNvPr id="16" name="TextBox 15">
            <a:extLst>
              <a:ext uri="{FF2B5EF4-FFF2-40B4-BE49-F238E27FC236}">
                <a16:creationId xmlns:a16="http://schemas.microsoft.com/office/drawing/2014/main" id="{CD408587-722F-4FF5-A5B9-626A27A7167B}"/>
              </a:ext>
            </a:extLst>
          </p:cNvPr>
          <p:cNvSpPr txBox="1"/>
          <p:nvPr/>
        </p:nvSpPr>
        <p:spPr>
          <a:xfrm>
            <a:off x="6858000" y="2686051"/>
            <a:ext cx="5105399" cy="2834640"/>
          </a:xfrm>
          <a:prstGeom prst="rect">
            <a:avLst/>
          </a:prstGeom>
        </p:spPr>
        <p:txBody>
          <a:bodyPr vert="horz" lIns="68580" tIns="34290" rIns="68580" bIns="34290" rtlCol="0">
            <a:normAutofit/>
          </a:bodyPr>
          <a:lstStyle/>
          <a:p>
            <a:pPr marL="257175" indent="-214313">
              <a:lnSpc>
                <a:spcPct val="90000"/>
              </a:lnSpc>
              <a:spcAft>
                <a:spcPts val="450"/>
              </a:spcAft>
              <a:buFont typeface="Arial" panose="020B0604020202020204" pitchFamily="34" charset="0"/>
              <a:buChar char="•"/>
            </a:pPr>
            <a:r>
              <a:rPr lang="en-US" sz="2000" dirty="0"/>
              <a:t>Identify the range of possible scenarios</a:t>
            </a:r>
          </a:p>
          <a:p>
            <a:pPr marL="600075" lvl="1" indent="-214313">
              <a:lnSpc>
                <a:spcPct val="90000"/>
              </a:lnSpc>
              <a:spcAft>
                <a:spcPts val="450"/>
              </a:spcAft>
              <a:buFont typeface="Arial" panose="020B0604020202020204" pitchFamily="34" charset="0"/>
              <a:buChar char="•"/>
            </a:pPr>
            <a:r>
              <a:rPr lang="en-US" sz="2000" dirty="0"/>
              <a:t>Between non-independence extremes</a:t>
            </a:r>
          </a:p>
          <a:p>
            <a:pPr marL="600075" lvl="1" indent="-214313">
              <a:lnSpc>
                <a:spcPct val="90000"/>
              </a:lnSpc>
              <a:spcAft>
                <a:spcPts val="450"/>
              </a:spcAft>
              <a:buFont typeface="Arial" panose="020B0604020202020204" pitchFamily="34" charset="0"/>
              <a:buChar char="•"/>
            </a:pPr>
            <a:r>
              <a:rPr lang="en-US" sz="2000" dirty="0"/>
              <a:t>Independence is on the major diagonal</a:t>
            </a:r>
          </a:p>
          <a:p>
            <a:pPr marL="214313" indent="-214313">
              <a:spcAft>
                <a:spcPts val="450"/>
              </a:spcAft>
              <a:buFont typeface="Arial" panose="020B0604020202020204" pitchFamily="34" charset="0"/>
              <a:buChar char="•"/>
            </a:pPr>
            <a:r>
              <a:rPr lang="en-US" sz="2000" dirty="0"/>
              <a:t>Calculate weighed average of extremes and </a:t>
            </a:r>
            <a:r>
              <a:rPr lang="en-US" sz="2000" dirty="0" smtClean="0"/>
              <a:t>independent </a:t>
            </a:r>
            <a:r>
              <a:rPr lang="en-US" sz="2000" dirty="0"/>
              <a:t>cases</a:t>
            </a:r>
          </a:p>
          <a:p>
            <a:pPr marL="214313" indent="-214313">
              <a:spcAft>
                <a:spcPts val="450"/>
              </a:spcAft>
              <a:buFont typeface="Arial" panose="020B0604020202020204" pitchFamily="34" charset="0"/>
              <a:buChar char="•"/>
            </a:pPr>
            <a:r>
              <a:rPr lang="en-US" sz="2000" dirty="0"/>
              <a:t>Estimate is always more conservative than independence</a:t>
            </a:r>
          </a:p>
          <a:p>
            <a:pPr marL="257175" indent="-214313">
              <a:lnSpc>
                <a:spcPct val="90000"/>
              </a:lnSpc>
              <a:spcAft>
                <a:spcPts val="450"/>
              </a:spcAft>
              <a:buFont typeface="Arial" panose="020B0604020202020204" pitchFamily="34" charset="0"/>
              <a:buChar char="•"/>
            </a:pPr>
            <a:endParaRPr lang="en-US" sz="1500" dirty="0"/>
          </a:p>
        </p:txBody>
      </p:sp>
      <p:pic>
        <p:nvPicPr>
          <p:cNvPr id="4" name="Picture 3"/>
          <p:cNvPicPr>
            <a:picLocks noChangeAspect="1"/>
          </p:cNvPicPr>
          <p:nvPr/>
        </p:nvPicPr>
        <p:blipFill>
          <a:blip r:embed="rId2"/>
          <a:stretch>
            <a:fillRect/>
          </a:stretch>
        </p:blipFill>
        <p:spPr>
          <a:xfrm>
            <a:off x="954800" y="1295400"/>
            <a:ext cx="5903200" cy="4654743"/>
          </a:xfrm>
          <a:prstGeom prst="rect">
            <a:avLst/>
          </a:prstGeom>
        </p:spPr>
      </p:pic>
    </p:spTree>
    <p:extLst>
      <p:ext uri="{BB962C8B-B14F-4D97-AF65-F5344CB8AC3E}">
        <p14:creationId xmlns:p14="http://schemas.microsoft.com/office/powerpoint/2010/main" val="8255095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969424488"/>
              </p:ext>
            </p:extLst>
          </p:nvPr>
        </p:nvGraphicFramePr>
        <p:xfrm>
          <a:off x="711200" y="1417638"/>
          <a:ext cx="11277600" cy="1797282"/>
        </p:xfrm>
        <a:graphic>
          <a:graphicData uri="http://schemas.openxmlformats.org/drawingml/2006/table">
            <a:tbl>
              <a:tblPr/>
              <a:tblGrid>
                <a:gridCol w="473186">
                  <a:extLst>
                    <a:ext uri="{9D8B030D-6E8A-4147-A177-3AD203B41FA5}">
                      <a16:colId xmlns:a16="http://schemas.microsoft.com/office/drawing/2014/main" val="2012497131"/>
                    </a:ext>
                  </a:extLst>
                </a:gridCol>
                <a:gridCol w="2444794">
                  <a:extLst>
                    <a:ext uri="{9D8B030D-6E8A-4147-A177-3AD203B41FA5}">
                      <a16:colId xmlns:a16="http://schemas.microsoft.com/office/drawing/2014/main" val="3381694814"/>
                    </a:ext>
                  </a:extLst>
                </a:gridCol>
                <a:gridCol w="8359620">
                  <a:extLst>
                    <a:ext uri="{9D8B030D-6E8A-4147-A177-3AD203B41FA5}">
                      <a16:colId xmlns:a16="http://schemas.microsoft.com/office/drawing/2014/main" val="3629089016"/>
                    </a:ext>
                  </a:extLst>
                </a:gridCol>
              </a:tblGrid>
              <a:tr h="283170">
                <a:tc>
                  <a:txBody>
                    <a:bodyPr/>
                    <a:lstStyle/>
                    <a:p>
                      <a:pPr algn="l"/>
                      <a:r>
                        <a:rPr lang="en-US" sz="1800" b="1">
                          <a:solidFill>
                            <a:srgbClr val="000000"/>
                          </a:solidFill>
                          <a:effectLst/>
                          <a:latin typeface="Arial" panose="020B0604020202020204" pitchFamily="34" charset="0"/>
                        </a:rPr>
                        <a:t>532</a:t>
                      </a:r>
                    </a:p>
                  </a:txBody>
                  <a:tcPr marL="18921" marR="18921" marT="18921" marB="18921" anchor="ctr">
                    <a:lnL>
                      <a:noFill/>
                    </a:lnL>
                    <a:lnR>
                      <a:noFill/>
                    </a:lnR>
                    <a:lnT>
                      <a:noFill/>
                    </a:lnT>
                    <a:lnB>
                      <a:noFill/>
                    </a:lnB>
                    <a:solidFill>
                      <a:srgbClr val="FFFFFF"/>
                    </a:solidFill>
                  </a:tcPr>
                </a:tc>
                <a:tc gridSpan="2">
                  <a:txBody>
                    <a:bodyPr/>
                    <a:lstStyle/>
                    <a:p>
                      <a:pPr algn="l"/>
                      <a:r>
                        <a:rPr lang="en-US" sz="1800" b="1" dirty="0">
                          <a:solidFill>
                            <a:srgbClr val="000000"/>
                          </a:solidFill>
                          <a:effectLst/>
                          <a:latin typeface="Arial" panose="020B0604020202020204" pitchFamily="34" charset="0"/>
                        </a:rPr>
                        <a:t>Texturize Shoulders (rolled-in or milled-in)</a:t>
                      </a:r>
                    </a:p>
                  </a:txBody>
                  <a:tcPr marL="18921" marR="18921" marT="18921" marB="18921" anchor="ctr">
                    <a:lnL>
                      <a:noFill/>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3028652223"/>
                  </a:ext>
                </a:extLst>
              </a:tr>
              <a:tr h="269438">
                <a:tc>
                  <a:txBody>
                    <a:bodyPr/>
                    <a:lstStyle/>
                    <a:p>
                      <a:pPr fontAlgn="t"/>
                      <a:r>
                        <a:rPr lang="en-US" sz="1800" b="0">
                          <a:solidFill>
                            <a:srgbClr val="000000"/>
                          </a:solidFill>
                          <a:effectLst/>
                          <a:latin typeface="Arial" panose="020B0604020202020204" pitchFamily="34" charset="0"/>
                        </a:rPr>
                        <a:t> </a:t>
                      </a:r>
                    </a:p>
                  </a:txBody>
                  <a:tcPr marL="11352" marR="11352" marT="11352" marB="11352">
                    <a:lnL>
                      <a:noFill/>
                    </a:lnL>
                    <a:lnR>
                      <a:noFill/>
                    </a:lnR>
                    <a:lnT>
                      <a:noFill/>
                    </a:lnT>
                    <a:lnB>
                      <a:noFill/>
                    </a:lnB>
                    <a:solidFill>
                      <a:srgbClr val="FFFFFF"/>
                    </a:solidFill>
                  </a:tcPr>
                </a:tc>
                <a:tc>
                  <a:txBody>
                    <a:bodyPr/>
                    <a:lstStyle/>
                    <a:p>
                      <a:pPr fontAlgn="t"/>
                      <a:r>
                        <a:rPr lang="en-US" sz="1800" b="0" dirty="0">
                          <a:solidFill>
                            <a:srgbClr val="000000"/>
                          </a:solidFill>
                          <a:effectLst/>
                          <a:latin typeface="Arial" panose="020B0604020202020204" pitchFamily="34" charset="0"/>
                        </a:rPr>
                        <a:t>Definition:</a:t>
                      </a:r>
                    </a:p>
                  </a:txBody>
                  <a:tcPr marL="11352" marR="11352" marT="11352" marB="11352">
                    <a:lnL>
                      <a:noFill/>
                    </a:lnL>
                    <a:lnR>
                      <a:noFill/>
                    </a:lnR>
                    <a:lnT>
                      <a:noFill/>
                    </a:lnT>
                    <a:lnB>
                      <a:noFill/>
                    </a:lnB>
                    <a:solidFill>
                      <a:srgbClr val="FFFFFF"/>
                    </a:solidFill>
                  </a:tcPr>
                </a:tc>
                <a:tc>
                  <a:txBody>
                    <a:bodyPr/>
                    <a:lstStyle/>
                    <a:p>
                      <a:pPr fontAlgn="t"/>
                      <a:r>
                        <a:rPr lang="en-US" sz="1800" b="0">
                          <a:solidFill>
                            <a:srgbClr val="000000"/>
                          </a:solidFill>
                          <a:effectLst/>
                          <a:latin typeface="Arial" panose="020B0604020202020204" pitchFamily="34" charset="0"/>
                        </a:rPr>
                        <a:t>Install milled-in or rolled-in rumble strips along the shoulder.</a:t>
                      </a:r>
                    </a:p>
                  </a:txBody>
                  <a:tcPr marL="11352" marR="11352" marT="11352" marB="11352">
                    <a:lnL>
                      <a:noFill/>
                    </a:lnL>
                    <a:lnR>
                      <a:noFill/>
                    </a:lnR>
                    <a:lnT>
                      <a:noFill/>
                    </a:lnT>
                    <a:lnB>
                      <a:noFill/>
                    </a:lnB>
                    <a:solidFill>
                      <a:srgbClr val="FFFFFF"/>
                    </a:solidFill>
                  </a:tcPr>
                </a:tc>
                <a:extLst>
                  <a:ext uri="{0D108BD9-81ED-4DB2-BD59-A6C34878D82A}">
                    <a16:rowId xmlns:a16="http://schemas.microsoft.com/office/drawing/2014/main" val="1513671547"/>
                  </a:ext>
                </a:extLst>
              </a:tr>
              <a:tr h="269438">
                <a:tc>
                  <a:txBody>
                    <a:bodyPr/>
                    <a:lstStyle/>
                    <a:p>
                      <a:pPr fontAlgn="t"/>
                      <a:r>
                        <a:rPr lang="en-US" sz="1800" b="0">
                          <a:solidFill>
                            <a:srgbClr val="000000"/>
                          </a:solidFill>
                          <a:effectLst/>
                          <a:latin typeface="Arial" panose="020B0604020202020204" pitchFamily="34" charset="0"/>
                        </a:rPr>
                        <a:t> </a:t>
                      </a:r>
                    </a:p>
                  </a:txBody>
                  <a:tcPr marL="11352" marR="11352" marT="11352" marB="11352">
                    <a:lnL>
                      <a:noFill/>
                    </a:lnL>
                    <a:lnR>
                      <a:noFill/>
                    </a:lnR>
                    <a:lnT>
                      <a:noFill/>
                    </a:lnT>
                    <a:lnB>
                      <a:noFill/>
                    </a:lnB>
                    <a:solidFill>
                      <a:srgbClr val="FFFFFF"/>
                    </a:solidFill>
                  </a:tcPr>
                </a:tc>
                <a:tc>
                  <a:txBody>
                    <a:bodyPr/>
                    <a:lstStyle/>
                    <a:p>
                      <a:pPr fontAlgn="t"/>
                      <a:r>
                        <a:rPr lang="en-US" sz="1800" b="0" dirty="0">
                          <a:solidFill>
                            <a:srgbClr val="000000"/>
                          </a:solidFill>
                          <a:effectLst/>
                          <a:latin typeface="Arial" panose="020B0604020202020204" pitchFamily="34" charset="0"/>
                        </a:rPr>
                        <a:t>Reduction Factor (%):</a:t>
                      </a:r>
                    </a:p>
                  </a:txBody>
                  <a:tcPr marL="11352" marR="11352" marT="11352" marB="11352">
                    <a:lnL>
                      <a:noFill/>
                    </a:lnL>
                    <a:lnR>
                      <a:noFill/>
                    </a:lnR>
                    <a:lnT>
                      <a:noFill/>
                    </a:lnT>
                    <a:lnB>
                      <a:noFill/>
                    </a:lnB>
                    <a:solidFill>
                      <a:srgbClr val="FFFFFF"/>
                    </a:solidFill>
                  </a:tcPr>
                </a:tc>
                <a:tc>
                  <a:txBody>
                    <a:bodyPr/>
                    <a:lstStyle/>
                    <a:p>
                      <a:pPr fontAlgn="t"/>
                      <a:r>
                        <a:rPr lang="en-US" sz="1800" b="0" dirty="0" smtClean="0">
                          <a:solidFill>
                            <a:srgbClr val="000000"/>
                          </a:solidFill>
                          <a:effectLst/>
                          <a:latin typeface="Arial" panose="020B0604020202020204" pitchFamily="34" charset="0"/>
                        </a:rPr>
                        <a:t>15</a:t>
                      </a:r>
                      <a:endParaRPr lang="en-US" sz="1800" b="0" dirty="0">
                        <a:solidFill>
                          <a:srgbClr val="000000"/>
                        </a:solidFill>
                        <a:effectLst/>
                        <a:latin typeface="Arial" panose="020B0604020202020204" pitchFamily="34" charset="0"/>
                      </a:endParaRPr>
                    </a:p>
                  </a:txBody>
                  <a:tcPr marL="11352" marR="11352" marT="11352" marB="11352">
                    <a:lnL>
                      <a:noFill/>
                    </a:lnL>
                    <a:lnR>
                      <a:noFill/>
                    </a:lnR>
                    <a:lnT>
                      <a:noFill/>
                    </a:lnT>
                    <a:lnB>
                      <a:noFill/>
                    </a:lnB>
                    <a:solidFill>
                      <a:srgbClr val="FFFFFF"/>
                    </a:solidFill>
                  </a:tcPr>
                </a:tc>
                <a:extLst>
                  <a:ext uri="{0D108BD9-81ED-4DB2-BD59-A6C34878D82A}">
                    <a16:rowId xmlns:a16="http://schemas.microsoft.com/office/drawing/2014/main" val="1757198750"/>
                  </a:ext>
                </a:extLst>
              </a:tr>
              <a:tr h="269438">
                <a:tc>
                  <a:txBody>
                    <a:bodyPr/>
                    <a:lstStyle/>
                    <a:p>
                      <a:pPr fontAlgn="t"/>
                      <a:r>
                        <a:rPr lang="en-US" sz="1800" b="0">
                          <a:solidFill>
                            <a:srgbClr val="000000"/>
                          </a:solidFill>
                          <a:effectLst/>
                          <a:latin typeface="Arial" panose="020B0604020202020204" pitchFamily="34" charset="0"/>
                        </a:rPr>
                        <a:t> </a:t>
                      </a:r>
                    </a:p>
                  </a:txBody>
                  <a:tcPr marL="11352" marR="11352" marT="11352" marB="11352">
                    <a:lnL>
                      <a:noFill/>
                    </a:lnL>
                    <a:lnR>
                      <a:noFill/>
                    </a:lnR>
                    <a:lnT>
                      <a:noFill/>
                    </a:lnT>
                    <a:lnB>
                      <a:noFill/>
                    </a:lnB>
                    <a:solidFill>
                      <a:srgbClr val="FFFFFF"/>
                    </a:solidFill>
                  </a:tcPr>
                </a:tc>
                <a:tc>
                  <a:txBody>
                    <a:bodyPr/>
                    <a:lstStyle/>
                    <a:p>
                      <a:pPr fontAlgn="t"/>
                      <a:r>
                        <a:rPr lang="en-US" sz="1800" b="0" dirty="0">
                          <a:solidFill>
                            <a:srgbClr val="000000"/>
                          </a:solidFill>
                          <a:effectLst/>
                          <a:latin typeface="Arial" panose="020B0604020202020204" pitchFamily="34" charset="0"/>
                        </a:rPr>
                        <a:t>Service Life (Years):</a:t>
                      </a:r>
                    </a:p>
                  </a:txBody>
                  <a:tcPr marL="11352" marR="11352" marT="11352" marB="11352">
                    <a:lnL>
                      <a:noFill/>
                    </a:lnL>
                    <a:lnR>
                      <a:noFill/>
                    </a:lnR>
                    <a:lnT>
                      <a:noFill/>
                    </a:lnT>
                    <a:lnB>
                      <a:noFill/>
                    </a:lnB>
                    <a:solidFill>
                      <a:srgbClr val="FFFFFF"/>
                    </a:solidFill>
                  </a:tcPr>
                </a:tc>
                <a:tc>
                  <a:txBody>
                    <a:bodyPr/>
                    <a:lstStyle/>
                    <a:p>
                      <a:pPr fontAlgn="t"/>
                      <a:r>
                        <a:rPr lang="en-US" sz="1800" b="0">
                          <a:solidFill>
                            <a:srgbClr val="000000"/>
                          </a:solidFill>
                          <a:effectLst/>
                          <a:latin typeface="Arial" panose="020B0604020202020204" pitchFamily="34" charset="0"/>
                        </a:rPr>
                        <a:t>10</a:t>
                      </a:r>
                    </a:p>
                  </a:txBody>
                  <a:tcPr marL="11352" marR="11352" marT="11352" marB="11352">
                    <a:lnL>
                      <a:noFill/>
                    </a:lnL>
                    <a:lnR>
                      <a:noFill/>
                    </a:lnR>
                    <a:lnT>
                      <a:noFill/>
                    </a:lnT>
                    <a:lnB>
                      <a:noFill/>
                    </a:lnB>
                    <a:solidFill>
                      <a:srgbClr val="FFFFFF"/>
                    </a:solidFill>
                  </a:tcPr>
                </a:tc>
                <a:extLst>
                  <a:ext uri="{0D108BD9-81ED-4DB2-BD59-A6C34878D82A}">
                    <a16:rowId xmlns:a16="http://schemas.microsoft.com/office/drawing/2014/main" val="2613952420"/>
                  </a:ext>
                </a:extLst>
              </a:tr>
              <a:tr h="269438">
                <a:tc>
                  <a:txBody>
                    <a:bodyPr/>
                    <a:lstStyle/>
                    <a:p>
                      <a:pPr fontAlgn="t"/>
                      <a:r>
                        <a:rPr lang="en-US" sz="1800" b="0">
                          <a:solidFill>
                            <a:srgbClr val="000000"/>
                          </a:solidFill>
                          <a:effectLst/>
                          <a:latin typeface="Arial" panose="020B0604020202020204" pitchFamily="34" charset="0"/>
                        </a:rPr>
                        <a:t> </a:t>
                      </a:r>
                    </a:p>
                  </a:txBody>
                  <a:tcPr marL="11352" marR="11352" marT="11352" marB="11352">
                    <a:lnL>
                      <a:noFill/>
                    </a:lnL>
                    <a:lnR>
                      <a:noFill/>
                    </a:lnR>
                    <a:lnT>
                      <a:noFill/>
                    </a:lnT>
                    <a:lnB>
                      <a:noFill/>
                    </a:lnB>
                    <a:solidFill>
                      <a:srgbClr val="FFFFFF"/>
                    </a:solidFill>
                  </a:tcPr>
                </a:tc>
                <a:tc>
                  <a:txBody>
                    <a:bodyPr/>
                    <a:lstStyle/>
                    <a:p>
                      <a:pPr fontAlgn="t"/>
                      <a:r>
                        <a:rPr lang="en-US" sz="1800" b="0">
                          <a:solidFill>
                            <a:srgbClr val="000000"/>
                          </a:solidFill>
                          <a:effectLst/>
                          <a:latin typeface="Arial" panose="020B0604020202020204" pitchFamily="34" charset="0"/>
                        </a:rPr>
                        <a:t>Maintenance Cost:</a:t>
                      </a:r>
                    </a:p>
                  </a:txBody>
                  <a:tcPr marL="11352" marR="11352" marT="11352" marB="11352">
                    <a:lnL>
                      <a:noFill/>
                    </a:lnL>
                    <a:lnR>
                      <a:noFill/>
                    </a:lnR>
                    <a:lnT>
                      <a:noFill/>
                    </a:lnT>
                    <a:lnB>
                      <a:noFill/>
                    </a:lnB>
                    <a:solidFill>
                      <a:srgbClr val="FFFFFF"/>
                    </a:solidFill>
                  </a:tcPr>
                </a:tc>
                <a:tc>
                  <a:txBody>
                    <a:bodyPr/>
                    <a:lstStyle/>
                    <a:p>
                      <a:pPr fontAlgn="t"/>
                      <a:r>
                        <a:rPr lang="en-US" sz="1800" b="0">
                          <a:solidFill>
                            <a:srgbClr val="000000"/>
                          </a:solidFill>
                          <a:effectLst/>
                          <a:latin typeface="Arial" panose="020B0604020202020204" pitchFamily="34" charset="0"/>
                        </a:rPr>
                        <a:t>N/A</a:t>
                      </a:r>
                    </a:p>
                  </a:txBody>
                  <a:tcPr marL="11352" marR="11352" marT="11352" marB="11352">
                    <a:lnL>
                      <a:noFill/>
                    </a:lnL>
                    <a:lnR>
                      <a:noFill/>
                    </a:lnR>
                    <a:lnT>
                      <a:noFill/>
                    </a:lnT>
                    <a:lnB>
                      <a:noFill/>
                    </a:lnB>
                    <a:solidFill>
                      <a:srgbClr val="FFFFFF"/>
                    </a:solidFill>
                  </a:tcPr>
                </a:tc>
                <a:extLst>
                  <a:ext uri="{0D108BD9-81ED-4DB2-BD59-A6C34878D82A}">
                    <a16:rowId xmlns:a16="http://schemas.microsoft.com/office/drawing/2014/main" val="4127142745"/>
                  </a:ext>
                </a:extLst>
              </a:tr>
              <a:tr h="269438">
                <a:tc>
                  <a:txBody>
                    <a:bodyPr/>
                    <a:lstStyle/>
                    <a:p>
                      <a:pPr fontAlgn="t"/>
                      <a:r>
                        <a:rPr lang="en-US" sz="1800" b="0">
                          <a:solidFill>
                            <a:srgbClr val="000000"/>
                          </a:solidFill>
                          <a:effectLst/>
                          <a:latin typeface="Arial" panose="020B0604020202020204" pitchFamily="34" charset="0"/>
                        </a:rPr>
                        <a:t> </a:t>
                      </a:r>
                    </a:p>
                  </a:txBody>
                  <a:tcPr marL="11352" marR="11352" marT="11352" marB="11352">
                    <a:lnL>
                      <a:noFill/>
                    </a:lnL>
                    <a:lnR>
                      <a:noFill/>
                    </a:lnR>
                    <a:lnT>
                      <a:noFill/>
                    </a:lnT>
                    <a:lnB>
                      <a:noFill/>
                    </a:lnB>
                    <a:solidFill>
                      <a:srgbClr val="FFFFFF"/>
                    </a:solidFill>
                  </a:tcPr>
                </a:tc>
                <a:tc>
                  <a:txBody>
                    <a:bodyPr/>
                    <a:lstStyle/>
                    <a:p>
                      <a:pPr fontAlgn="t"/>
                      <a:r>
                        <a:rPr lang="en-US" sz="1800" b="0">
                          <a:solidFill>
                            <a:srgbClr val="000000"/>
                          </a:solidFill>
                          <a:effectLst/>
                          <a:latin typeface="Arial" panose="020B0604020202020204" pitchFamily="34" charset="0"/>
                        </a:rPr>
                        <a:t>Preventable Crash:</a:t>
                      </a:r>
                    </a:p>
                  </a:txBody>
                  <a:tcPr marL="11352" marR="11352" marT="11352" marB="11352">
                    <a:lnL>
                      <a:noFill/>
                    </a:lnL>
                    <a:lnR>
                      <a:noFill/>
                    </a:lnR>
                    <a:lnT>
                      <a:noFill/>
                    </a:lnT>
                    <a:lnB>
                      <a:noFill/>
                    </a:lnB>
                    <a:solidFill>
                      <a:srgbClr val="FFFFFF"/>
                    </a:solidFill>
                  </a:tcPr>
                </a:tc>
                <a:tc>
                  <a:txBody>
                    <a:bodyPr/>
                    <a:lstStyle/>
                    <a:p>
                      <a:pPr fontAlgn="t"/>
                      <a:r>
                        <a:rPr lang="en-US" sz="1800" b="0" dirty="0">
                          <a:solidFill>
                            <a:srgbClr val="000000"/>
                          </a:solidFill>
                          <a:effectLst/>
                          <a:latin typeface="Arial" panose="020B0604020202020204" pitchFamily="34" charset="0"/>
                        </a:rPr>
                        <a:t>(Roadway Related = 2, 3 or 4) OR (Vehicle Movements/Manner of Collision = 30)</a:t>
                      </a:r>
                    </a:p>
                  </a:txBody>
                  <a:tcPr marL="11352" marR="11352" marT="11352" marB="11352">
                    <a:lnL>
                      <a:noFill/>
                    </a:lnL>
                    <a:lnR>
                      <a:noFill/>
                    </a:lnR>
                    <a:lnT>
                      <a:noFill/>
                    </a:lnT>
                    <a:lnB>
                      <a:noFill/>
                    </a:lnB>
                    <a:solidFill>
                      <a:srgbClr val="FFFFFF"/>
                    </a:solidFill>
                  </a:tcPr>
                </a:tc>
                <a:extLst>
                  <a:ext uri="{0D108BD9-81ED-4DB2-BD59-A6C34878D82A}">
                    <a16:rowId xmlns:a16="http://schemas.microsoft.com/office/drawing/2014/main" val="132112168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350957274"/>
              </p:ext>
            </p:extLst>
          </p:nvPr>
        </p:nvGraphicFramePr>
        <p:xfrm>
          <a:off x="711200" y="3276600"/>
          <a:ext cx="11582400" cy="1954360"/>
        </p:xfrm>
        <a:graphic>
          <a:graphicData uri="http://schemas.openxmlformats.org/drawingml/2006/table">
            <a:tbl>
              <a:tblPr/>
              <a:tblGrid>
                <a:gridCol w="563033">
                  <a:extLst>
                    <a:ext uri="{9D8B030D-6E8A-4147-A177-3AD203B41FA5}">
                      <a16:colId xmlns:a16="http://schemas.microsoft.com/office/drawing/2014/main" val="2183777035"/>
                    </a:ext>
                  </a:extLst>
                </a:gridCol>
                <a:gridCol w="2332567">
                  <a:extLst>
                    <a:ext uri="{9D8B030D-6E8A-4147-A177-3AD203B41FA5}">
                      <a16:colId xmlns:a16="http://schemas.microsoft.com/office/drawing/2014/main" val="3042290500"/>
                    </a:ext>
                  </a:extLst>
                </a:gridCol>
                <a:gridCol w="8686800">
                  <a:extLst>
                    <a:ext uri="{9D8B030D-6E8A-4147-A177-3AD203B41FA5}">
                      <a16:colId xmlns:a16="http://schemas.microsoft.com/office/drawing/2014/main" val="1385375111"/>
                    </a:ext>
                  </a:extLst>
                </a:gridCol>
              </a:tblGrid>
              <a:tr h="200487">
                <a:tc>
                  <a:txBody>
                    <a:bodyPr/>
                    <a:lstStyle/>
                    <a:p>
                      <a:pPr algn="l"/>
                      <a:r>
                        <a:rPr lang="en-US" sz="1800" b="1">
                          <a:solidFill>
                            <a:srgbClr val="000000"/>
                          </a:solidFill>
                          <a:effectLst/>
                          <a:latin typeface="Arial" panose="020B0604020202020204" pitchFamily="34" charset="0"/>
                        </a:rPr>
                        <a:t>542</a:t>
                      </a:r>
                    </a:p>
                  </a:txBody>
                  <a:tcPr marL="38555" marR="38555" marT="38555" marB="38555" anchor="ctr">
                    <a:lnL>
                      <a:noFill/>
                    </a:lnL>
                    <a:lnR>
                      <a:noFill/>
                    </a:lnR>
                    <a:lnT>
                      <a:noFill/>
                    </a:lnT>
                    <a:lnB>
                      <a:noFill/>
                    </a:lnB>
                    <a:solidFill>
                      <a:srgbClr val="FFFFFF"/>
                    </a:solidFill>
                  </a:tcPr>
                </a:tc>
                <a:tc gridSpan="2">
                  <a:txBody>
                    <a:bodyPr/>
                    <a:lstStyle/>
                    <a:p>
                      <a:pPr algn="l"/>
                      <a:r>
                        <a:rPr lang="en-US" sz="1800" b="1" dirty="0">
                          <a:solidFill>
                            <a:srgbClr val="000000"/>
                          </a:solidFill>
                          <a:effectLst/>
                          <a:latin typeface="Arial" panose="020B0604020202020204" pitchFamily="34" charset="0"/>
                        </a:rPr>
                        <a:t>Centerline Texturing</a:t>
                      </a:r>
                    </a:p>
                  </a:txBody>
                  <a:tcPr marL="38555" marR="38555" marT="38555" marB="38555" anchor="ctr">
                    <a:lnL>
                      <a:noFill/>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1090375569"/>
                  </a:ext>
                </a:extLst>
              </a:tr>
              <a:tr h="157305">
                <a:tc>
                  <a:txBody>
                    <a:bodyPr/>
                    <a:lstStyle/>
                    <a:p>
                      <a:pPr fontAlgn="t"/>
                      <a:r>
                        <a:rPr lang="en-US" sz="1800" b="0">
                          <a:solidFill>
                            <a:srgbClr val="000000"/>
                          </a:solidFill>
                          <a:effectLst/>
                          <a:latin typeface="Arial" panose="020B0604020202020204" pitchFamily="34" charset="0"/>
                        </a:rPr>
                        <a:t> </a:t>
                      </a:r>
                    </a:p>
                  </a:txBody>
                  <a:tcPr marL="23133" marR="23133" marT="23133" marB="23133">
                    <a:lnL>
                      <a:noFill/>
                    </a:lnL>
                    <a:lnR>
                      <a:noFill/>
                    </a:lnR>
                    <a:lnT>
                      <a:noFill/>
                    </a:lnT>
                    <a:lnB>
                      <a:noFill/>
                    </a:lnB>
                    <a:solidFill>
                      <a:srgbClr val="FFFFFF"/>
                    </a:solidFill>
                  </a:tcPr>
                </a:tc>
                <a:tc>
                  <a:txBody>
                    <a:bodyPr/>
                    <a:lstStyle/>
                    <a:p>
                      <a:pPr fontAlgn="t"/>
                      <a:r>
                        <a:rPr lang="en-US" sz="1800" b="0">
                          <a:solidFill>
                            <a:srgbClr val="000000"/>
                          </a:solidFill>
                          <a:effectLst/>
                          <a:latin typeface="Arial" panose="020B0604020202020204" pitchFamily="34" charset="0"/>
                        </a:rPr>
                        <a:t>Definition:</a:t>
                      </a:r>
                    </a:p>
                  </a:txBody>
                  <a:tcPr marL="23133" marR="23133" marT="23133" marB="23133">
                    <a:lnL>
                      <a:noFill/>
                    </a:lnL>
                    <a:lnR>
                      <a:noFill/>
                    </a:lnR>
                    <a:lnT>
                      <a:noFill/>
                    </a:lnT>
                    <a:lnB>
                      <a:noFill/>
                    </a:lnB>
                    <a:solidFill>
                      <a:srgbClr val="FFFFFF"/>
                    </a:solidFill>
                  </a:tcPr>
                </a:tc>
                <a:tc>
                  <a:txBody>
                    <a:bodyPr/>
                    <a:lstStyle/>
                    <a:p>
                      <a:pPr fontAlgn="t"/>
                      <a:r>
                        <a:rPr lang="en-US" sz="1800" b="0" dirty="0">
                          <a:solidFill>
                            <a:srgbClr val="000000"/>
                          </a:solidFill>
                          <a:effectLst/>
                          <a:latin typeface="Arial" panose="020B0604020202020204" pitchFamily="34" charset="0"/>
                        </a:rPr>
                        <a:t>Install milled-in rumble strips along the centerline.</a:t>
                      </a:r>
                    </a:p>
                  </a:txBody>
                  <a:tcPr marL="23133" marR="23133" marT="23133" marB="23133">
                    <a:lnL>
                      <a:noFill/>
                    </a:lnL>
                    <a:lnR>
                      <a:noFill/>
                    </a:lnR>
                    <a:lnT>
                      <a:noFill/>
                    </a:lnT>
                    <a:lnB>
                      <a:noFill/>
                    </a:lnB>
                    <a:solidFill>
                      <a:srgbClr val="FFFFFF"/>
                    </a:solidFill>
                  </a:tcPr>
                </a:tc>
                <a:extLst>
                  <a:ext uri="{0D108BD9-81ED-4DB2-BD59-A6C34878D82A}">
                    <a16:rowId xmlns:a16="http://schemas.microsoft.com/office/drawing/2014/main" val="3591399355"/>
                  </a:ext>
                </a:extLst>
              </a:tr>
              <a:tr h="157305">
                <a:tc>
                  <a:txBody>
                    <a:bodyPr/>
                    <a:lstStyle/>
                    <a:p>
                      <a:pPr fontAlgn="t"/>
                      <a:r>
                        <a:rPr lang="en-US" sz="1800" b="0">
                          <a:solidFill>
                            <a:srgbClr val="000000"/>
                          </a:solidFill>
                          <a:effectLst/>
                          <a:latin typeface="Arial" panose="020B0604020202020204" pitchFamily="34" charset="0"/>
                        </a:rPr>
                        <a:t> </a:t>
                      </a:r>
                    </a:p>
                  </a:txBody>
                  <a:tcPr marL="23133" marR="23133" marT="23133" marB="23133">
                    <a:lnL>
                      <a:noFill/>
                    </a:lnL>
                    <a:lnR>
                      <a:noFill/>
                    </a:lnR>
                    <a:lnT>
                      <a:noFill/>
                    </a:lnT>
                    <a:lnB>
                      <a:noFill/>
                    </a:lnB>
                    <a:solidFill>
                      <a:srgbClr val="FFFFFF"/>
                    </a:solidFill>
                  </a:tcPr>
                </a:tc>
                <a:tc>
                  <a:txBody>
                    <a:bodyPr/>
                    <a:lstStyle/>
                    <a:p>
                      <a:pPr fontAlgn="t"/>
                      <a:r>
                        <a:rPr lang="en-US" sz="1800" b="0">
                          <a:solidFill>
                            <a:srgbClr val="000000"/>
                          </a:solidFill>
                          <a:effectLst/>
                          <a:latin typeface="Arial" panose="020B0604020202020204" pitchFamily="34" charset="0"/>
                        </a:rPr>
                        <a:t>Reduction Factor (%):</a:t>
                      </a:r>
                    </a:p>
                  </a:txBody>
                  <a:tcPr marL="23133" marR="23133" marT="23133" marB="23133">
                    <a:lnL>
                      <a:noFill/>
                    </a:lnL>
                    <a:lnR>
                      <a:noFill/>
                    </a:lnR>
                    <a:lnT>
                      <a:noFill/>
                    </a:lnT>
                    <a:lnB>
                      <a:noFill/>
                    </a:lnB>
                    <a:solidFill>
                      <a:srgbClr val="FFFFFF"/>
                    </a:solidFill>
                  </a:tcPr>
                </a:tc>
                <a:tc>
                  <a:txBody>
                    <a:bodyPr/>
                    <a:lstStyle/>
                    <a:p>
                      <a:pPr fontAlgn="t"/>
                      <a:r>
                        <a:rPr lang="en-US" sz="1800" b="0" dirty="0" smtClean="0">
                          <a:solidFill>
                            <a:srgbClr val="000000"/>
                          </a:solidFill>
                          <a:effectLst/>
                          <a:latin typeface="Arial" panose="020B0604020202020204" pitchFamily="34" charset="0"/>
                        </a:rPr>
                        <a:t>26</a:t>
                      </a:r>
                      <a:endParaRPr lang="en-US" sz="1800" b="0" dirty="0">
                        <a:solidFill>
                          <a:srgbClr val="000000"/>
                        </a:solidFill>
                        <a:effectLst/>
                        <a:latin typeface="Arial" panose="020B0604020202020204" pitchFamily="34" charset="0"/>
                      </a:endParaRPr>
                    </a:p>
                  </a:txBody>
                  <a:tcPr marL="23133" marR="23133" marT="23133" marB="23133">
                    <a:lnL>
                      <a:noFill/>
                    </a:lnL>
                    <a:lnR>
                      <a:noFill/>
                    </a:lnR>
                    <a:lnT>
                      <a:noFill/>
                    </a:lnT>
                    <a:lnB>
                      <a:noFill/>
                    </a:lnB>
                    <a:solidFill>
                      <a:srgbClr val="FFFFFF"/>
                    </a:solidFill>
                  </a:tcPr>
                </a:tc>
                <a:extLst>
                  <a:ext uri="{0D108BD9-81ED-4DB2-BD59-A6C34878D82A}">
                    <a16:rowId xmlns:a16="http://schemas.microsoft.com/office/drawing/2014/main" val="3593627416"/>
                  </a:ext>
                </a:extLst>
              </a:tr>
              <a:tr h="157305">
                <a:tc>
                  <a:txBody>
                    <a:bodyPr/>
                    <a:lstStyle/>
                    <a:p>
                      <a:pPr fontAlgn="t"/>
                      <a:r>
                        <a:rPr lang="en-US" sz="1800" b="0">
                          <a:solidFill>
                            <a:srgbClr val="000000"/>
                          </a:solidFill>
                          <a:effectLst/>
                          <a:latin typeface="Arial" panose="020B0604020202020204" pitchFamily="34" charset="0"/>
                        </a:rPr>
                        <a:t> </a:t>
                      </a:r>
                    </a:p>
                  </a:txBody>
                  <a:tcPr marL="23133" marR="23133" marT="23133" marB="23133">
                    <a:lnL>
                      <a:noFill/>
                    </a:lnL>
                    <a:lnR>
                      <a:noFill/>
                    </a:lnR>
                    <a:lnT>
                      <a:noFill/>
                    </a:lnT>
                    <a:lnB>
                      <a:noFill/>
                    </a:lnB>
                    <a:solidFill>
                      <a:srgbClr val="FFFFFF"/>
                    </a:solidFill>
                  </a:tcPr>
                </a:tc>
                <a:tc>
                  <a:txBody>
                    <a:bodyPr/>
                    <a:lstStyle/>
                    <a:p>
                      <a:pPr fontAlgn="t"/>
                      <a:r>
                        <a:rPr lang="en-US" sz="1800" b="0" dirty="0">
                          <a:solidFill>
                            <a:srgbClr val="000000"/>
                          </a:solidFill>
                          <a:effectLst/>
                          <a:latin typeface="Arial" panose="020B0604020202020204" pitchFamily="34" charset="0"/>
                        </a:rPr>
                        <a:t>Service Life (Years):</a:t>
                      </a:r>
                    </a:p>
                  </a:txBody>
                  <a:tcPr marL="23133" marR="23133" marT="23133" marB="23133">
                    <a:lnL>
                      <a:noFill/>
                    </a:lnL>
                    <a:lnR>
                      <a:noFill/>
                    </a:lnR>
                    <a:lnT>
                      <a:noFill/>
                    </a:lnT>
                    <a:lnB>
                      <a:noFill/>
                    </a:lnB>
                    <a:solidFill>
                      <a:srgbClr val="FFFFFF"/>
                    </a:solidFill>
                  </a:tcPr>
                </a:tc>
                <a:tc>
                  <a:txBody>
                    <a:bodyPr/>
                    <a:lstStyle/>
                    <a:p>
                      <a:pPr fontAlgn="t"/>
                      <a:r>
                        <a:rPr lang="en-US" sz="1800" b="0">
                          <a:solidFill>
                            <a:srgbClr val="000000"/>
                          </a:solidFill>
                          <a:effectLst/>
                          <a:latin typeface="Arial" panose="020B0604020202020204" pitchFamily="34" charset="0"/>
                        </a:rPr>
                        <a:t>10</a:t>
                      </a:r>
                    </a:p>
                  </a:txBody>
                  <a:tcPr marL="23133" marR="23133" marT="23133" marB="23133">
                    <a:lnL>
                      <a:noFill/>
                    </a:lnL>
                    <a:lnR>
                      <a:noFill/>
                    </a:lnR>
                    <a:lnT>
                      <a:noFill/>
                    </a:lnT>
                    <a:lnB>
                      <a:noFill/>
                    </a:lnB>
                    <a:solidFill>
                      <a:srgbClr val="FFFFFF"/>
                    </a:solidFill>
                  </a:tcPr>
                </a:tc>
                <a:extLst>
                  <a:ext uri="{0D108BD9-81ED-4DB2-BD59-A6C34878D82A}">
                    <a16:rowId xmlns:a16="http://schemas.microsoft.com/office/drawing/2014/main" val="920786881"/>
                  </a:ext>
                </a:extLst>
              </a:tr>
              <a:tr h="157305">
                <a:tc>
                  <a:txBody>
                    <a:bodyPr/>
                    <a:lstStyle/>
                    <a:p>
                      <a:pPr fontAlgn="t"/>
                      <a:r>
                        <a:rPr lang="en-US" sz="1800" b="0">
                          <a:solidFill>
                            <a:srgbClr val="000000"/>
                          </a:solidFill>
                          <a:effectLst/>
                          <a:latin typeface="Arial" panose="020B0604020202020204" pitchFamily="34" charset="0"/>
                        </a:rPr>
                        <a:t> </a:t>
                      </a:r>
                    </a:p>
                  </a:txBody>
                  <a:tcPr marL="23133" marR="23133" marT="23133" marB="23133">
                    <a:lnL>
                      <a:noFill/>
                    </a:lnL>
                    <a:lnR>
                      <a:noFill/>
                    </a:lnR>
                    <a:lnT>
                      <a:noFill/>
                    </a:lnT>
                    <a:lnB>
                      <a:noFill/>
                    </a:lnB>
                    <a:solidFill>
                      <a:srgbClr val="FFFFFF"/>
                    </a:solidFill>
                  </a:tcPr>
                </a:tc>
                <a:tc>
                  <a:txBody>
                    <a:bodyPr/>
                    <a:lstStyle/>
                    <a:p>
                      <a:pPr fontAlgn="t"/>
                      <a:r>
                        <a:rPr lang="en-US" sz="1800" b="0">
                          <a:solidFill>
                            <a:srgbClr val="000000"/>
                          </a:solidFill>
                          <a:effectLst/>
                          <a:latin typeface="Arial" panose="020B0604020202020204" pitchFamily="34" charset="0"/>
                        </a:rPr>
                        <a:t>Maintenance Cost:</a:t>
                      </a:r>
                    </a:p>
                  </a:txBody>
                  <a:tcPr marL="23133" marR="23133" marT="23133" marB="23133">
                    <a:lnL>
                      <a:noFill/>
                    </a:lnL>
                    <a:lnR>
                      <a:noFill/>
                    </a:lnR>
                    <a:lnT>
                      <a:noFill/>
                    </a:lnT>
                    <a:lnB>
                      <a:noFill/>
                    </a:lnB>
                    <a:solidFill>
                      <a:srgbClr val="FFFFFF"/>
                    </a:solidFill>
                  </a:tcPr>
                </a:tc>
                <a:tc>
                  <a:txBody>
                    <a:bodyPr/>
                    <a:lstStyle/>
                    <a:p>
                      <a:pPr fontAlgn="t"/>
                      <a:r>
                        <a:rPr lang="en-US" sz="1800" b="0">
                          <a:solidFill>
                            <a:srgbClr val="000000"/>
                          </a:solidFill>
                          <a:effectLst/>
                          <a:latin typeface="Arial" panose="020B0604020202020204" pitchFamily="34" charset="0"/>
                        </a:rPr>
                        <a:t>N/A</a:t>
                      </a:r>
                    </a:p>
                  </a:txBody>
                  <a:tcPr marL="23133" marR="23133" marT="23133" marB="23133">
                    <a:lnL>
                      <a:noFill/>
                    </a:lnL>
                    <a:lnR>
                      <a:noFill/>
                    </a:lnR>
                    <a:lnT>
                      <a:noFill/>
                    </a:lnT>
                    <a:lnB>
                      <a:noFill/>
                    </a:lnB>
                    <a:solidFill>
                      <a:srgbClr val="FFFFFF"/>
                    </a:solidFill>
                  </a:tcPr>
                </a:tc>
                <a:extLst>
                  <a:ext uri="{0D108BD9-81ED-4DB2-BD59-A6C34878D82A}">
                    <a16:rowId xmlns:a16="http://schemas.microsoft.com/office/drawing/2014/main" val="3309408364"/>
                  </a:ext>
                </a:extLst>
              </a:tr>
              <a:tr h="157305">
                <a:tc>
                  <a:txBody>
                    <a:bodyPr/>
                    <a:lstStyle/>
                    <a:p>
                      <a:pPr fontAlgn="t"/>
                      <a:r>
                        <a:rPr lang="en-US" sz="1800" b="0">
                          <a:solidFill>
                            <a:srgbClr val="000000"/>
                          </a:solidFill>
                          <a:effectLst/>
                          <a:latin typeface="Arial" panose="020B0604020202020204" pitchFamily="34" charset="0"/>
                        </a:rPr>
                        <a:t> </a:t>
                      </a:r>
                    </a:p>
                  </a:txBody>
                  <a:tcPr marL="23133" marR="23133" marT="23133" marB="23133">
                    <a:lnL>
                      <a:noFill/>
                    </a:lnL>
                    <a:lnR>
                      <a:noFill/>
                    </a:lnR>
                    <a:lnT>
                      <a:noFill/>
                    </a:lnT>
                    <a:lnB>
                      <a:noFill/>
                    </a:lnB>
                    <a:solidFill>
                      <a:srgbClr val="FFFFFF"/>
                    </a:solidFill>
                  </a:tcPr>
                </a:tc>
                <a:tc>
                  <a:txBody>
                    <a:bodyPr/>
                    <a:lstStyle/>
                    <a:p>
                      <a:pPr fontAlgn="t"/>
                      <a:r>
                        <a:rPr lang="en-US" sz="1800" b="0" dirty="0">
                          <a:solidFill>
                            <a:srgbClr val="000000"/>
                          </a:solidFill>
                          <a:effectLst/>
                          <a:latin typeface="Arial" panose="020B0604020202020204" pitchFamily="34" charset="0"/>
                        </a:rPr>
                        <a:t>Preventable Crash:</a:t>
                      </a:r>
                    </a:p>
                  </a:txBody>
                  <a:tcPr marL="23133" marR="23133" marT="23133" marB="23133">
                    <a:lnL>
                      <a:noFill/>
                    </a:lnL>
                    <a:lnR>
                      <a:noFill/>
                    </a:lnR>
                    <a:lnT>
                      <a:noFill/>
                    </a:lnT>
                    <a:lnB>
                      <a:noFill/>
                    </a:lnB>
                    <a:solidFill>
                      <a:srgbClr val="FFFFFF"/>
                    </a:solidFill>
                  </a:tcPr>
                </a:tc>
                <a:tc>
                  <a:txBody>
                    <a:bodyPr/>
                    <a:lstStyle/>
                    <a:p>
                      <a:pPr fontAlgn="t"/>
                      <a:r>
                        <a:rPr lang="en-US" sz="1800" b="0" dirty="0">
                          <a:solidFill>
                            <a:srgbClr val="000000"/>
                          </a:solidFill>
                          <a:effectLst/>
                          <a:latin typeface="Arial" panose="020B0604020202020204" pitchFamily="34" charset="0"/>
                        </a:rPr>
                        <a:t>(Vehicle Movements/Manner of Collision = 21 or 30) OR (Roadway Related = 2 or 3)</a:t>
                      </a:r>
                    </a:p>
                  </a:txBody>
                  <a:tcPr marL="23133" marR="23133" marT="23133" marB="23133">
                    <a:lnL>
                      <a:noFill/>
                    </a:lnL>
                    <a:lnR>
                      <a:noFill/>
                    </a:lnR>
                    <a:lnT>
                      <a:noFill/>
                    </a:lnT>
                    <a:lnB>
                      <a:noFill/>
                    </a:lnB>
                    <a:solidFill>
                      <a:srgbClr val="FFFFFF"/>
                    </a:solidFill>
                  </a:tcPr>
                </a:tc>
                <a:extLst>
                  <a:ext uri="{0D108BD9-81ED-4DB2-BD59-A6C34878D82A}">
                    <a16:rowId xmlns:a16="http://schemas.microsoft.com/office/drawing/2014/main" val="379225398"/>
                  </a:ext>
                </a:extLst>
              </a:tr>
            </a:tbl>
          </a:graphicData>
        </a:graphic>
      </p:graphicFrame>
      <p:sp>
        <p:nvSpPr>
          <p:cNvPr id="7" name="TextBox 6"/>
          <p:cNvSpPr txBox="1"/>
          <p:nvPr/>
        </p:nvSpPr>
        <p:spPr>
          <a:xfrm>
            <a:off x="2057400" y="5292640"/>
            <a:ext cx="8229600" cy="646331"/>
          </a:xfrm>
          <a:prstGeom prst="rect">
            <a:avLst/>
          </a:prstGeom>
          <a:noFill/>
        </p:spPr>
        <p:txBody>
          <a:bodyPr wrap="square" rtlCol="0">
            <a:spAutoFit/>
          </a:bodyPr>
          <a:lstStyle/>
          <a:p>
            <a:r>
              <a:rPr lang="en-US" sz="3600" dirty="0" smtClean="0">
                <a:solidFill>
                  <a:srgbClr val="FF0000"/>
                </a:solidFill>
              </a:rPr>
              <a:t>Combined CMF = 0.85 x 0.74 = 0.63</a:t>
            </a:r>
            <a:endParaRPr lang="en-US" sz="3600" dirty="0">
              <a:solidFill>
                <a:srgbClr val="FF0000"/>
              </a:solidFill>
            </a:endParaRPr>
          </a:p>
        </p:txBody>
      </p:sp>
    </p:spTree>
    <p:extLst>
      <p:ext uri="{BB962C8B-B14F-4D97-AF65-F5344CB8AC3E}">
        <p14:creationId xmlns:p14="http://schemas.microsoft.com/office/powerpoint/2010/main" val="2915828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a:t>
            </a:r>
            <a:r>
              <a:rPr lang="en-US" dirty="0" err="1" smtClean="0"/>
              <a:t>Workcodes</a:t>
            </a:r>
            <a:r>
              <a:rPr lang="en-US" dirty="0" smtClean="0"/>
              <a:t> (WC)?</a:t>
            </a:r>
            <a:endParaRPr lang="en-US" dirty="0"/>
          </a:p>
        </p:txBody>
      </p:sp>
      <p:sp>
        <p:nvSpPr>
          <p:cNvPr id="4" name="Rectangle 3"/>
          <p:cNvSpPr/>
          <p:nvPr/>
        </p:nvSpPr>
        <p:spPr>
          <a:xfrm>
            <a:off x="2371241" y="1559432"/>
            <a:ext cx="4999638" cy="584775"/>
          </a:xfrm>
          <a:prstGeom prst="rect">
            <a:avLst/>
          </a:prstGeom>
        </p:spPr>
        <p:txBody>
          <a:bodyPr wrap="none">
            <a:spAutoFit/>
          </a:bodyPr>
          <a:lstStyle/>
          <a:p>
            <a:r>
              <a:rPr lang="en-US" sz="3200" dirty="0">
                <a:solidFill>
                  <a:schemeClr val="accent1"/>
                </a:solidFill>
              </a:rPr>
              <a:t>……It’s Texas version of CMFs</a:t>
            </a:r>
          </a:p>
        </p:txBody>
      </p:sp>
      <p:graphicFrame>
        <p:nvGraphicFramePr>
          <p:cNvPr id="6" name="Table 5"/>
          <p:cNvGraphicFramePr>
            <a:graphicFrameLocks noGrp="1"/>
          </p:cNvGraphicFramePr>
          <p:nvPr>
            <p:extLst>
              <p:ext uri="{D42A27DB-BD31-4B8C-83A1-F6EECF244321}">
                <p14:modId xmlns:p14="http://schemas.microsoft.com/office/powerpoint/2010/main" val="2320598220"/>
              </p:ext>
            </p:extLst>
          </p:nvPr>
        </p:nvGraphicFramePr>
        <p:xfrm>
          <a:off x="2209801" y="2362203"/>
          <a:ext cx="8000999" cy="2199489"/>
        </p:xfrm>
        <a:graphic>
          <a:graphicData uri="http://schemas.openxmlformats.org/drawingml/2006/table">
            <a:tbl>
              <a:tblPr/>
              <a:tblGrid>
                <a:gridCol w="457200">
                  <a:extLst>
                    <a:ext uri="{9D8B030D-6E8A-4147-A177-3AD203B41FA5}">
                      <a16:colId xmlns:a16="http://schemas.microsoft.com/office/drawing/2014/main" val="443189639"/>
                    </a:ext>
                  </a:extLst>
                </a:gridCol>
                <a:gridCol w="2286000">
                  <a:extLst>
                    <a:ext uri="{9D8B030D-6E8A-4147-A177-3AD203B41FA5}">
                      <a16:colId xmlns:a16="http://schemas.microsoft.com/office/drawing/2014/main" val="3687476134"/>
                    </a:ext>
                  </a:extLst>
                </a:gridCol>
                <a:gridCol w="5257799">
                  <a:extLst>
                    <a:ext uri="{9D8B030D-6E8A-4147-A177-3AD203B41FA5}">
                      <a16:colId xmlns:a16="http://schemas.microsoft.com/office/drawing/2014/main" val="1170925569"/>
                    </a:ext>
                  </a:extLst>
                </a:gridCol>
              </a:tblGrid>
              <a:tr h="380069">
                <a:tc>
                  <a:txBody>
                    <a:bodyPr/>
                    <a:lstStyle/>
                    <a:p>
                      <a:pPr algn="l"/>
                      <a:r>
                        <a:rPr lang="en-US" sz="1800" b="1">
                          <a:solidFill>
                            <a:srgbClr val="000000"/>
                          </a:solidFill>
                          <a:effectLst/>
                          <a:latin typeface="Arial" panose="020B0604020202020204" pitchFamily="34" charset="0"/>
                        </a:rPr>
                        <a:t>102</a:t>
                      </a:r>
                    </a:p>
                  </a:txBody>
                  <a:tcPr marL="28916" marR="28916" marT="28916" marB="28916" anchor="ctr">
                    <a:lnL>
                      <a:noFill/>
                    </a:lnL>
                    <a:lnR>
                      <a:noFill/>
                    </a:lnR>
                    <a:lnT>
                      <a:noFill/>
                    </a:lnT>
                    <a:lnB>
                      <a:noFill/>
                    </a:lnB>
                    <a:solidFill>
                      <a:srgbClr val="FFFFFF"/>
                    </a:solidFill>
                  </a:tcPr>
                </a:tc>
                <a:tc gridSpan="2">
                  <a:txBody>
                    <a:bodyPr/>
                    <a:lstStyle/>
                    <a:p>
                      <a:pPr algn="l"/>
                      <a:r>
                        <a:rPr lang="en-US" sz="1800" b="1" dirty="0">
                          <a:solidFill>
                            <a:srgbClr val="000000"/>
                          </a:solidFill>
                          <a:effectLst/>
                          <a:latin typeface="Arial" panose="020B0604020202020204" pitchFamily="34" charset="0"/>
                        </a:rPr>
                        <a:t>Install STOP Signs</a:t>
                      </a:r>
                    </a:p>
                  </a:txBody>
                  <a:tcPr marL="28916" marR="28916" marT="28916" marB="28916" anchor="ctr">
                    <a:lnL>
                      <a:noFill/>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1900968018"/>
                  </a:ext>
                </a:extLst>
              </a:tr>
              <a:tr h="298208">
                <a:tc>
                  <a:txBody>
                    <a:bodyPr/>
                    <a:lstStyle/>
                    <a:p>
                      <a:pPr fontAlgn="t"/>
                      <a:r>
                        <a:rPr lang="en-US" sz="1800" b="0">
                          <a:solidFill>
                            <a:srgbClr val="000000"/>
                          </a:solidFill>
                          <a:effectLst/>
                          <a:latin typeface="Arial" panose="020B0604020202020204" pitchFamily="34" charset="0"/>
                        </a:rPr>
                        <a:t> </a:t>
                      </a:r>
                    </a:p>
                  </a:txBody>
                  <a:tcPr marL="17350" marR="17350" marT="17350" marB="17350">
                    <a:lnL>
                      <a:noFill/>
                    </a:lnL>
                    <a:lnR>
                      <a:noFill/>
                    </a:lnR>
                    <a:lnT>
                      <a:noFill/>
                    </a:lnT>
                    <a:lnB>
                      <a:noFill/>
                    </a:lnB>
                    <a:solidFill>
                      <a:srgbClr val="FFFFFF"/>
                    </a:solidFill>
                  </a:tcPr>
                </a:tc>
                <a:tc>
                  <a:txBody>
                    <a:bodyPr/>
                    <a:lstStyle/>
                    <a:p>
                      <a:pPr fontAlgn="t"/>
                      <a:r>
                        <a:rPr lang="en-US" sz="1800" b="0">
                          <a:solidFill>
                            <a:srgbClr val="000000"/>
                          </a:solidFill>
                          <a:effectLst/>
                          <a:latin typeface="Arial" panose="020B0604020202020204" pitchFamily="34" charset="0"/>
                        </a:rPr>
                        <a:t>Definition:</a:t>
                      </a:r>
                    </a:p>
                  </a:txBody>
                  <a:tcPr marL="17350" marR="17350" marT="17350" marB="17350">
                    <a:lnL>
                      <a:noFill/>
                    </a:lnL>
                    <a:lnR>
                      <a:noFill/>
                    </a:lnR>
                    <a:lnT>
                      <a:noFill/>
                    </a:lnT>
                    <a:lnB>
                      <a:noFill/>
                    </a:lnB>
                    <a:solidFill>
                      <a:srgbClr val="FFFFFF"/>
                    </a:solidFill>
                  </a:tcPr>
                </a:tc>
                <a:tc>
                  <a:txBody>
                    <a:bodyPr/>
                    <a:lstStyle/>
                    <a:p>
                      <a:pPr fontAlgn="t"/>
                      <a:r>
                        <a:rPr lang="en-US" sz="1800" b="0" dirty="0">
                          <a:solidFill>
                            <a:srgbClr val="000000"/>
                          </a:solidFill>
                          <a:effectLst/>
                          <a:latin typeface="Arial" panose="020B0604020202020204" pitchFamily="34" charset="0"/>
                        </a:rPr>
                        <a:t>Provide STOP signs where none existed previously.</a:t>
                      </a:r>
                    </a:p>
                  </a:txBody>
                  <a:tcPr marL="17350" marR="17350" marT="17350" marB="17350">
                    <a:lnL>
                      <a:noFill/>
                    </a:lnL>
                    <a:lnR>
                      <a:noFill/>
                    </a:lnR>
                    <a:lnT>
                      <a:noFill/>
                    </a:lnT>
                    <a:lnB>
                      <a:noFill/>
                    </a:lnB>
                    <a:solidFill>
                      <a:srgbClr val="FFFFFF"/>
                    </a:solidFill>
                  </a:tcPr>
                </a:tc>
                <a:extLst>
                  <a:ext uri="{0D108BD9-81ED-4DB2-BD59-A6C34878D82A}">
                    <a16:rowId xmlns:a16="http://schemas.microsoft.com/office/drawing/2014/main" val="1835297878"/>
                  </a:ext>
                </a:extLst>
              </a:tr>
              <a:tr h="298208">
                <a:tc>
                  <a:txBody>
                    <a:bodyPr/>
                    <a:lstStyle/>
                    <a:p>
                      <a:pPr fontAlgn="t"/>
                      <a:r>
                        <a:rPr lang="en-US" sz="1800" b="0">
                          <a:solidFill>
                            <a:srgbClr val="000000"/>
                          </a:solidFill>
                          <a:effectLst/>
                          <a:latin typeface="Arial" panose="020B0604020202020204" pitchFamily="34" charset="0"/>
                        </a:rPr>
                        <a:t> </a:t>
                      </a:r>
                    </a:p>
                  </a:txBody>
                  <a:tcPr marL="17350" marR="17350" marT="17350" marB="17350">
                    <a:lnL>
                      <a:noFill/>
                    </a:lnL>
                    <a:lnR>
                      <a:noFill/>
                    </a:lnR>
                    <a:lnT>
                      <a:noFill/>
                    </a:lnT>
                    <a:lnB>
                      <a:noFill/>
                    </a:lnB>
                    <a:solidFill>
                      <a:srgbClr val="FFFFFF"/>
                    </a:solidFill>
                  </a:tcPr>
                </a:tc>
                <a:tc>
                  <a:txBody>
                    <a:bodyPr/>
                    <a:lstStyle/>
                    <a:p>
                      <a:pPr fontAlgn="t"/>
                      <a:r>
                        <a:rPr lang="en-US" sz="1800" b="0">
                          <a:solidFill>
                            <a:srgbClr val="000000"/>
                          </a:solidFill>
                          <a:effectLst/>
                          <a:latin typeface="Arial" panose="020B0604020202020204" pitchFamily="34" charset="0"/>
                        </a:rPr>
                        <a:t>Reduction Factor (%):</a:t>
                      </a:r>
                    </a:p>
                  </a:txBody>
                  <a:tcPr marL="17350" marR="17350" marT="17350" marB="17350">
                    <a:lnL>
                      <a:noFill/>
                    </a:lnL>
                    <a:lnR>
                      <a:noFill/>
                    </a:lnR>
                    <a:lnT>
                      <a:noFill/>
                    </a:lnT>
                    <a:lnB>
                      <a:noFill/>
                    </a:lnB>
                    <a:solidFill>
                      <a:srgbClr val="FFFFFF"/>
                    </a:solidFill>
                  </a:tcPr>
                </a:tc>
                <a:tc>
                  <a:txBody>
                    <a:bodyPr/>
                    <a:lstStyle/>
                    <a:p>
                      <a:pPr fontAlgn="t"/>
                      <a:r>
                        <a:rPr lang="en-US" sz="1800" b="0" dirty="0">
                          <a:solidFill>
                            <a:srgbClr val="000000"/>
                          </a:solidFill>
                          <a:effectLst/>
                          <a:latin typeface="Arial" panose="020B0604020202020204" pitchFamily="34" charset="0"/>
                        </a:rPr>
                        <a:t>20</a:t>
                      </a:r>
                    </a:p>
                  </a:txBody>
                  <a:tcPr marL="17350" marR="17350" marT="17350" marB="17350">
                    <a:lnL>
                      <a:noFill/>
                    </a:lnL>
                    <a:lnR>
                      <a:noFill/>
                    </a:lnR>
                    <a:lnT>
                      <a:noFill/>
                    </a:lnT>
                    <a:lnB>
                      <a:noFill/>
                    </a:lnB>
                    <a:solidFill>
                      <a:srgbClr val="FFFFFF"/>
                    </a:solidFill>
                  </a:tcPr>
                </a:tc>
                <a:extLst>
                  <a:ext uri="{0D108BD9-81ED-4DB2-BD59-A6C34878D82A}">
                    <a16:rowId xmlns:a16="http://schemas.microsoft.com/office/drawing/2014/main" val="1607442687"/>
                  </a:ext>
                </a:extLst>
              </a:tr>
              <a:tr h="298208">
                <a:tc>
                  <a:txBody>
                    <a:bodyPr/>
                    <a:lstStyle/>
                    <a:p>
                      <a:pPr fontAlgn="t"/>
                      <a:r>
                        <a:rPr lang="en-US" sz="1800" b="0">
                          <a:solidFill>
                            <a:srgbClr val="000000"/>
                          </a:solidFill>
                          <a:effectLst/>
                          <a:latin typeface="Arial" panose="020B0604020202020204" pitchFamily="34" charset="0"/>
                        </a:rPr>
                        <a:t> </a:t>
                      </a:r>
                    </a:p>
                  </a:txBody>
                  <a:tcPr marL="17350" marR="17350" marT="17350" marB="17350">
                    <a:lnL>
                      <a:noFill/>
                    </a:lnL>
                    <a:lnR>
                      <a:noFill/>
                    </a:lnR>
                    <a:lnT>
                      <a:noFill/>
                    </a:lnT>
                    <a:lnB>
                      <a:noFill/>
                    </a:lnB>
                    <a:solidFill>
                      <a:srgbClr val="FFFFFF"/>
                    </a:solidFill>
                  </a:tcPr>
                </a:tc>
                <a:tc>
                  <a:txBody>
                    <a:bodyPr/>
                    <a:lstStyle/>
                    <a:p>
                      <a:pPr fontAlgn="t"/>
                      <a:r>
                        <a:rPr lang="en-US" sz="1800" b="0">
                          <a:solidFill>
                            <a:srgbClr val="000000"/>
                          </a:solidFill>
                          <a:effectLst/>
                          <a:latin typeface="Arial" panose="020B0604020202020204" pitchFamily="34" charset="0"/>
                        </a:rPr>
                        <a:t>Service Life (Years):</a:t>
                      </a:r>
                    </a:p>
                  </a:txBody>
                  <a:tcPr marL="17350" marR="17350" marT="17350" marB="17350">
                    <a:lnL>
                      <a:noFill/>
                    </a:lnL>
                    <a:lnR>
                      <a:noFill/>
                    </a:lnR>
                    <a:lnT>
                      <a:noFill/>
                    </a:lnT>
                    <a:lnB>
                      <a:noFill/>
                    </a:lnB>
                    <a:solidFill>
                      <a:srgbClr val="FFFFFF"/>
                    </a:solidFill>
                  </a:tcPr>
                </a:tc>
                <a:tc>
                  <a:txBody>
                    <a:bodyPr/>
                    <a:lstStyle/>
                    <a:p>
                      <a:pPr fontAlgn="t"/>
                      <a:r>
                        <a:rPr lang="en-US" sz="1800" b="0" dirty="0">
                          <a:solidFill>
                            <a:srgbClr val="000000"/>
                          </a:solidFill>
                          <a:effectLst/>
                          <a:latin typeface="Arial" panose="020B0604020202020204" pitchFamily="34" charset="0"/>
                        </a:rPr>
                        <a:t>6</a:t>
                      </a:r>
                    </a:p>
                  </a:txBody>
                  <a:tcPr marL="17350" marR="17350" marT="17350" marB="17350">
                    <a:lnL>
                      <a:noFill/>
                    </a:lnL>
                    <a:lnR>
                      <a:noFill/>
                    </a:lnR>
                    <a:lnT>
                      <a:noFill/>
                    </a:lnT>
                    <a:lnB>
                      <a:noFill/>
                    </a:lnB>
                    <a:solidFill>
                      <a:srgbClr val="FFFFFF"/>
                    </a:solidFill>
                  </a:tcPr>
                </a:tc>
                <a:extLst>
                  <a:ext uri="{0D108BD9-81ED-4DB2-BD59-A6C34878D82A}">
                    <a16:rowId xmlns:a16="http://schemas.microsoft.com/office/drawing/2014/main" val="1516619956"/>
                  </a:ext>
                </a:extLst>
              </a:tr>
              <a:tr h="298208">
                <a:tc>
                  <a:txBody>
                    <a:bodyPr/>
                    <a:lstStyle/>
                    <a:p>
                      <a:pPr fontAlgn="t"/>
                      <a:r>
                        <a:rPr lang="en-US" sz="1800" b="0">
                          <a:solidFill>
                            <a:srgbClr val="000000"/>
                          </a:solidFill>
                          <a:effectLst/>
                          <a:latin typeface="Arial" panose="020B0604020202020204" pitchFamily="34" charset="0"/>
                        </a:rPr>
                        <a:t> </a:t>
                      </a:r>
                    </a:p>
                  </a:txBody>
                  <a:tcPr marL="17350" marR="17350" marT="17350" marB="17350">
                    <a:lnL>
                      <a:noFill/>
                    </a:lnL>
                    <a:lnR>
                      <a:noFill/>
                    </a:lnR>
                    <a:lnT>
                      <a:noFill/>
                    </a:lnT>
                    <a:lnB>
                      <a:noFill/>
                    </a:lnB>
                    <a:solidFill>
                      <a:srgbClr val="FFFFFF"/>
                    </a:solidFill>
                  </a:tcPr>
                </a:tc>
                <a:tc>
                  <a:txBody>
                    <a:bodyPr/>
                    <a:lstStyle/>
                    <a:p>
                      <a:pPr fontAlgn="t"/>
                      <a:r>
                        <a:rPr lang="en-US" sz="1800" b="0">
                          <a:solidFill>
                            <a:srgbClr val="000000"/>
                          </a:solidFill>
                          <a:effectLst/>
                          <a:latin typeface="Arial" panose="020B0604020202020204" pitchFamily="34" charset="0"/>
                        </a:rPr>
                        <a:t>Maintenance Cost:</a:t>
                      </a:r>
                    </a:p>
                  </a:txBody>
                  <a:tcPr marL="17350" marR="17350" marT="17350" marB="17350">
                    <a:lnL>
                      <a:noFill/>
                    </a:lnL>
                    <a:lnR>
                      <a:noFill/>
                    </a:lnR>
                    <a:lnT>
                      <a:noFill/>
                    </a:lnT>
                    <a:lnB>
                      <a:noFill/>
                    </a:lnB>
                    <a:solidFill>
                      <a:srgbClr val="FFFFFF"/>
                    </a:solidFill>
                  </a:tcPr>
                </a:tc>
                <a:tc>
                  <a:txBody>
                    <a:bodyPr/>
                    <a:lstStyle/>
                    <a:p>
                      <a:pPr fontAlgn="t"/>
                      <a:r>
                        <a:rPr lang="en-US" sz="1800" b="0" dirty="0">
                          <a:solidFill>
                            <a:srgbClr val="000000"/>
                          </a:solidFill>
                          <a:effectLst/>
                          <a:latin typeface="Arial" panose="020B0604020202020204" pitchFamily="34" charset="0"/>
                        </a:rPr>
                        <a:t>N/A</a:t>
                      </a:r>
                    </a:p>
                  </a:txBody>
                  <a:tcPr marL="17350" marR="17350" marT="17350" marB="17350">
                    <a:lnL>
                      <a:noFill/>
                    </a:lnL>
                    <a:lnR>
                      <a:noFill/>
                    </a:lnR>
                    <a:lnT>
                      <a:noFill/>
                    </a:lnT>
                    <a:lnB>
                      <a:noFill/>
                    </a:lnB>
                    <a:solidFill>
                      <a:srgbClr val="FFFFFF"/>
                    </a:solidFill>
                  </a:tcPr>
                </a:tc>
                <a:extLst>
                  <a:ext uri="{0D108BD9-81ED-4DB2-BD59-A6C34878D82A}">
                    <a16:rowId xmlns:a16="http://schemas.microsoft.com/office/drawing/2014/main" val="3535878945"/>
                  </a:ext>
                </a:extLst>
              </a:tr>
              <a:tr h="298208">
                <a:tc>
                  <a:txBody>
                    <a:bodyPr/>
                    <a:lstStyle/>
                    <a:p>
                      <a:pPr fontAlgn="t"/>
                      <a:r>
                        <a:rPr lang="en-US" sz="1800" b="0">
                          <a:solidFill>
                            <a:srgbClr val="000000"/>
                          </a:solidFill>
                          <a:effectLst/>
                          <a:latin typeface="Arial" panose="020B0604020202020204" pitchFamily="34" charset="0"/>
                        </a:rPr>
                        <a:t> </a:t>
                      </a:r>
                    </a:p>
                  </a:txBody>
                  <a:tcPr marL="17350" marR="17350" marT="17350" marB="17350">
                    <a:lnL>
                      <a:noFill/>
                    </a:lnL>
                    <a:lnR>
                      <a:noFill/>
                    </a:lnR>
                    <a:lnT>
                      <a:noFill/>
                    </a:lnT>
                    <a:lnB>
                      <a:noFill/>
                    </a:lnB>
                    <a:solidFill>
                      <a:srgbClr val="FFFFFF"/>
                    </a:solidFill>
                  </a:tcPr>
                </a:tc>
                <a:tc>
                  <a:txBody>
                    <a:bodyPr/>
                    <a:lstStyle/>
                    <a:p>
                      <a:pPr fontAlgn="t"/>
                      <a:r>
                        <a:rPr lang="en-US" sz="1800" b="0">
                          <a:solidFill>
                            <a:srgbClr val="000000"/>
                          </a:solidFill>
                          <a:effectLst/>
                          <a:latin typeface="Arial" panose="020B0604020202020204" pitchFamily="34" charset="0"/>
                        </a:rPr>
                        <a:t>Preventable Crash:</a:t>
                      </a:r>
                    </a:p>
                  </a:txBody>
                  <a:tcPr marL="17350" marR="17350" marT="17350" marB="17350">
                    <a:lnL>
                      <a:noFill/>
                    </a:lnL>
                    <a:lnR>
                      <a:noFill/>
                    </a:lnR>
                    <a:lnT>
                      <a:noFill/>
                    </a:lnT>
                    <a:lnB>
                      <a:noFill/>
                    </a:lnB>
                    <a:solidFill>
                      <a:srgbClr val="FFFFFF"/>
                    </a:solidFill>
                  </a:tcPr>
                </a:tc>
                <a:tc>
                  <a:txBody>
                    <a:bodyPr/>
                    <a:lstStyle/>
                    <a:p>
                      <a:pPr fontAlgn="t"/>
                      <a:r>
                        <a:rPr lang="en-US" sz="1800" b="0" dirty="0">
                          <a:solidFill>
                            <a:srgbClr val="000000"/>
                          </a:solidFill>
                          <a:effectLst/>
                          <a:latin typeface="Arial" panose="020B0604020202020204" pitchFamily="34" charset="0"/>
                        </a:rPr>
                        <a:t>Intersection Related = 1 or 2</a:t>
                      </a:r>
                    </a:p>
                  </a:txBody>
                  <a:tcPr marL="17350" marR="17350" marT="17350" marB="17350">
                    <a:lnL>
                      <a:noFill/>
                    </a:lnL>
                    <a:lnR>
                      <a:noFill/>
                    </a:lnR>
                    <a:lnT>
                      <a:noFill/>
                    </a:lnT>
                    <a:lnB>
                      <a:noFill/>
                    </a:lnB>
                    <a:solidFill>
                      <a:srgbClr val="FFFFFF"/>
                    </a:solidFill>
                  </a:tcPr>
                </a:tc>
                <a:extLst>
                  <a:ext uri="{0D108BD9-81ED-4DB2-BD59-A6C34878D82A}">
                    <a16:rowId xmlns:a16="http://schemas.microsoft.com/office/drawing/2014/main" val="2952495164"/>
                  </a:ext>
                </a:extLst>
              </a:tr>
            </a:tbl>
          </a:graphicData>
        </a:graphic>
      </p:graphicFrame>
      <p:sp>
        <p:nvSpPr>
          <p:cNvPr id="7" name="Oval 6"/>
          <p:cNvSpPr/>
          <p:nvPr/>
        </p:nvSpPr>
        <p:spPr>
          <a:xfrm>
            <a:off x="2391905" y="3309546"/>
            <a:ext cx="37338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Oval 7"/>
          <p:cNvSpPr/>
          <p:nvPr/>
        </p:nvSpPr>
        <p:spPr>
          <a:xfrm>
            <a:off x="2249958" y="4247926"/>
            <a:ext cx="2626842" cy="3109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p:cNvSpPr txBox="1"/>
          <p:nvPr/>
        </p:nvSpPr>
        <p:spPr>
          <a:xfrm>
            <a:off x="6307810" y="3309546"/>
            <a:ext cx="2362200" cy="369332"/>
          </a:xfrm>
          <a:prstGeom prst="rect">
            <a:avLst/>
          </a:prstGeom>
          <a:noFill/>
        </p:spPr>
        <p:txBody>
          <a:bodyPr wrap="square" rtlCol="0">
            <a:spAutoFit/>
          </a:bodyPr>
          <a:lstStyle/>
          <a:p>
            <a:r>
              <a:rPr lang="en-US" dirty="0">
                <a:solidFill>
                  <a:srgbClr val="FF0000"/>
                </a:solidFill>
              </a:rPr>
              <a:t>=1 - CMF</a:t>
            </a:r>
          </a:p>
        </p:txBody>
      </p:sp>
      <p:sp>
        <p:nvSpPr>
          <p:cNvPr id="10" name="TextBox 9"/>
          <p:cNvSpPr txBox="1"/>
          <p:nvPr/>
        </p:nvSpPr>
        <p:spPr>
          <a:xfrm>
            <a:off x="4572000" y="4509149"/>
            <a:ext cx="2362200" cy="369332"/>
          </a:xfrm>
          <a:prstGeom prst="rect">
            <a:avLst/>
          </a:prstGeom>
          <a:noFill/>
        </p:spPr>
        <p:txBody>
          <a:bodyPr wrap="square" rtlCol="0">
            <a:spAutoFit/>
          </a:bodyPr>
          <a:lstStyle/>
          <a:p>
            <a:r>
              <a:rPr lang="en-US" dirty="0">
                <a:solidFill>
                  <a:srgbClr val="FF0000"/>
                </a:solidFill>
              </a:rPr>
              <a:t>=Target crashes</a:t>
            </a:r>
          </a:p>
        </p:txBody>
      </p:sp>
    </p:spTree>
    <p:extLst>
      <p:ext uri="{BB962C8B-B14F-4D97-AF65-F5344CB8AC3E}">
        <p14:creationId xmlns:p14="http://schemas.microsoft.com/office/powerpoint/2010/main" val="361751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F35A9-F22D-4C9D-98E4-36DD813DBE16}"/>
              </a:ext>
            </a:extLst>
          </p:cNvPr>
          <p:cNvSpPr>
            <a:spLocks noGrp="1"/>
          </p:cNvSpPr>
          <p:nvPr>
            <p:ph type="title"/>
          </p:nvPr>
        </p:nvSpPr>
        <p:spPr/>
        <p:txBody>
          <a:bodyPr>
            <a:normAutofit/>
          </a:bodyPr>
          <a:lstStyle/>
          <a:p>
            <a:r>
              <a:rPr lang="en-US" dirty="0"/>
              <a:t>CRFs Relative to S or Total Crashes</a:t>
            </a:r>
          </a:p>
        </p:txBody>
      </p:sp>
      <p:sp>
        <p:nvSpPr>
          <p:cNvPr id="12" name="Content Placeholder 11">
            <a:extLst>
              <a:ext uri="{FF2B5EF4-FFF2-40B4-BE49-F238E27FC236}">
                <a16:creationId xmlns:a16="http://schemas.microsoft.com/office/drawing/2014/main" id="{885F0F5B-B2C0-42DE-8163-3AA89A311E3D}"/>
              </a:ext>
            </a:extLst>
          </p:cNvPr>
          <p:cNvSpPr>
            <a:spLocks noGrp="1"/>
          </p:cNvSpPr>
          <p:nvPr>
            <p:ph sz="half" idx="2"/>
          </p:nvPr>
        </p:nvSpPr>
        <p:spPr>
          <a:xfrm>
            <a:off x="6989406" y="1752600"/>
            <a:ext cx="4897794" cy="3737373"/>
          </a:xfrm>
        </p:spPr>
        <p:txBody>
          <a:bodyPr>
            <a:normAutofit/>
          </a:bodyPr>
          <a:lstStyle/>
          <a:p>
            <a:r>
              <a:rPr lang="en-US" dirty="0"/>
              <a:t>S =applicable crashes either to WC1 or WC2</a:t>
            </a:r>
          </a:p>
          <a:p>
            <a:r>
              <a:rPr lang="en-US" dirty="0"/>
              <a:t>T = All crashes in facility of interest</a:t>
            </a:r>
          </a:p>
          <a:p>
            <a:r>
              <a:rPr lang="en-US" dirty="0"/>
              <a:t>Range and weighted average of combined CRFs are estimated relative to S and relative to T</a:t>
            </a:r>
          </a:p>
        </p:txBody>
      </p:sp>
      <p:sp>
        <p:nvSpPr>
          <p:cNvPr id="9" name="Rectangle 2">
            <a:extLst>
              <a:ext uri="{FF2B5EF4-FFF2-40B4-BE49-F238E27FC236}">
                <a16:creationId xmlns:a16="http://schemas.microsoft.com/office/drawing/2014/main" id="{8DCB3C71-7DD8-4001-BE4C-F5019E5BDD49}"/>
              </a:ext>
            </a:extLst>
          </p:cNvPr>
          <p:cNvSpPr>
            <a:spLocks noChangeArrowheads="1"/>
          </p:cNvSpPr>
          <p:nvPr/>
        </p:nvSpPr>
        <p:spPr bwMode="auto">
          <a:xfrm>
            <a:off x="1524001" y="89020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pic>
        <p:nvPicPr>
          <p:cNvPr id="2049" name="Picture 1">
            <a:extLst>
              <a:ext uri="{FF2B5EF4-FFF2-40B4-BE49-F238E27FC236}">
                <a16:creationId xmlns:a16="http://schemas.microsoft.com/office/drawing/2014/main" id="{D6BF4CDF-8C26-45B4-B228-6655FF0B16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583" t="18279" r="33334" b="6839"/>
          <a:stretch>
            <a:fillRect/>
          </a:stretch>
        </p:blipFill>
        <p:spPr bwMode="auto">
          <a:xfrm>
            <a:off x="914401" y="1430388"/>
            <a:ext cx="6075008" cy="425803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814281AA-902F-4243-816D-0E0B3212A14C}"/>
              </a:ext>
            </a:extLst>
          </p:cNvPr>
          <p:cNvSpPr>
            <a:spLocks noChangeArrowheads="1"/>
          </p:cNvSpPr>
          <p:nvPr/>
        </p:nvSpPr>
        <p:spPr bwMode="auto">
          <a:xfrm>
            <a:off x="1524001" y="4097746"/>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Tree>
    <p:extLst>
      <p:ext uri="{BB962C8B-B14F-4D97-AF65-F5344CB8AC3E}">
        <p14:creationId xmlns:p14="http://schemas.microsoft.com/office/powerpoint/2010/main" val="3641446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362200" y="1685926"/>
            <a:ext cx="7772400" cy="1362075"/>
          </a:xfrm>
        </p:spPr>
        <p:txBody>
          <a:bodyPr/>
          <a:lstStyle/>
          <a:p>
            <a:pPr algn="ctr"/>
            <a:r>
              <a:rPr lang="en-US" dirty="0"/>
              <a:t>Thank you</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048000"/>
            <a:ext cx="3810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1949B259-670F-493F-8E75-1430A4CC0522}"/>
              </a:ext>
            </a:extLst>
          </p:cNvPr>
          <p:cNvSpPr/>
          <p:nvPr/>
        </p:nvSpPr>
        <p:spPr>
          <a:xfrm>
            <a:off x="1828800" y="2971801"/>
            <a:ext cx="4572000" cy="1323439"/>
          </a:xfrm>
          <a:prstGeom prst="rect">
            <a:avLst/>
          </a:prstGeom>
        </p:spPr>
        <p:txBody>
          <a:bodyPr>
            <a:spAutoFit/>
          </a:bodyPr>
          <a:lstStyle/>
          <a:p>
            <a:r>
              <a:rPr lang="en-US" sz="1600" b="1" dirty="0">
                <a:solidFill>
                  <a:srgbClr val="000000"/>
                </a:solidFill>
                <a:latin typeface="Arial" panose="020B0604020202020204" pitchFamily="34" charset="0"/>
                <a:ea typeface="Times New Roman" panose="02020603050405020304" pitchFamily="18" charset="0"/>
              </a:rPr>
              <a:t>Srinivas Reddy Geedipally, Ph.D., P.E.</a:t>
            </a:r>
            <a:r>
              <a:rPr lang="en-US" sz="1600" dirty="0">
                <a:latin typeface="Arial" panose="020B0604020202020204" pitchFamily="34" charset="0"/>
                <a:ea typeface="Times New Roman" panose="02020603050405020304" pitchFamily="18" charset="0"/>
              </a:rPr>
              <a:t> </a:t>
            </a:r>
            <a:br>
              <a:rPr lang="en-US" sz="1600" dirty="0">
                <a:latin typeface="Arial" panose="020B0604020202020204" pitchFamily="34" charset="0"/>
                <a:ea typeface="Times New Roman" panose="02020603050405020304" pitchFamily="18" charset="0"/>
              </a:rPr>
            </a:br>
            <a:r>
              <a:rPr lang="en-US" sz="1600" dirty="0">
                <a:solidFill>
                  <a:srgbClr val="595959"/>
                </a:solidFill>
                <a:latin typeface="Arial" panose="020B0604020202020204" pitchFamily="34" charset="0"/>
                <a:ea typeface="Times New Roman" panose="02020603050405020304" pitchFamily="18" charset="0"/>
              </a:rPr>
              <a:t>Associate Research Engineer</a:t>
            </a:r>
            <a:br>
              <a:rPr lang="en-US" sz="1600" dirty="0">
                <a:solidFill>
                  <a:srgbClr val="595959"/>
                </a:solidFill>
                <a:latin typeface="Arial" panose="020B0604020202020204" pitchFamily="34" charset="0"/>
                <a:ea typeface="Times New Roman" panose="02020603050405020304" pitchFamily="18" charset="0"/>
              </a:rPr>
            </a:br>
            <a:r>
              <a:rPr lang="en-US" sz="1600" dirty="0">
                <a:solidFill>
                  <a:srgbClr val="595959"/>
                </a:solidFill>
                <a:latin typeface="Arial" panose="020B0604020202020204" pitchFamily="34" charset="0"/>
                <a:ea typeface="Times New Roman" panose="02020603050405020304" pitchFamily="18" charset="0"/>
              </a:rPr>
              <a:t>Texas A&amp;M Transportation Institute</a:t>
            </a:r>
            <a:br>
              <a:rPr lang="en-US" sz="1600" dirty="0">
                <a:solidFill>
                  <a:srgbClr val="595959"/>
                </a:solidFill>
                <a:latin typeface="Arial" panose="020B0604020202020204" pitchFamily="34" charset="0"/>
                <a:ea typeface="Times New Roman" panose="02020603050405020304" pitchFamily="18" charset="0"/>
              </a:rPr>
            </a:br>
            <a:r>
              <a:rPr lang="en-US" sz="1600" dirty="0">
                <a:solidFill>
                  <a:srgbClr val="595959"/>
                </a:solidFill>
                <a:latin typeface="Arial" panose="020B0604020202020204" pitchFamily="34" charset="0"/>
                <a:ea typeface="Times New Roman" panose="02020603050405020304" pitchFamily="18" charset="0"/>
                <a:hlinkClick r:id="rId4"/>
              </a:rPr>
              <a:t>Srinivas-g@tti.tamu.edu</a:t>
            </a:r>
            <a:endParaRPr lang="en-US" sz="1600" dirty="0">
              <a:solidFill>
                <a:srgbClr val="595959"/>
              </a:solidFill>
              <a:latin typeface="Arial" panose="020B0604020202020204" pitchFamily="34" charset="0"/>
              <a:ea typeface="Times New Roman" panose="02020603050405020304" pitchFamily="18" charset="0"/>
            </a:endParaRPr>
          </a:p>
          <a:p>
            <a:r>
              <a:rPr lang="en-US" sz="1600" dirty="0">
                <a:solidFill>
                  <a:srgbClr val="595959"/>
                </a:solidFill>
                <a:latin typeface="Arial" panose="020B0604020202020204" pitchFamily="34" charset="0"/>
                <a:ea typeface="Times New Roman" panose="02020603050405020304" pitchFamily="18" charset="0"/>
              </a:rPr>
              <a:t>Tel 817.462.0519 </a:t>
            </a:r>
            <a:r>
              <a:rPr lang="en-US" sz="1600" dirty="0" err="1">
                <a:solidFill>
                  <a:srgbClr val="595959"/>
                </a:solidFill>
                <a:latin typeface="Arial" panose="020B0604020202020204" pitchFamily="34" charset="0"/>
                <a:ea typeface="Times New Roman" panose="02020603050405020304" pitchFamily="18" charset="0"/>
              </a:rPr>
              <a:t>ext</a:t>
            </a:r>
            <a:r>
              <a:rPr lang="en-US" sz="1600" dirty="0">
                <a:solidFill>
                  <a:srgbClr val="595959"/>
                </a:solidFill>
                <a:latin typeface="Arial" panose="020B0604020202020204" pitchFamily="34" charset="0"/>
                <a:ea typeface="Times New Roman" panose="02020603050405020304" pitchFamily="18" charset="0"/>
              </a:rPr>
              <a:t> 11519 </a:t>
            </a:r>
            <a:endParaRPr lang="en-US" sz="1600" dirty="0"/>
          </a:p>
        </p:txBody>
      </p:sp>
    </p:spTree>
    <p:extLst>
      <p:ext uri="{BB962C8B-B14F-4D97-AF65-F5344CB8AC3E}">
        <p14:creationId xmlns:p14="http://schemas.microsoft.com/office/powerpoint/2010/main" val="3094659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WC categories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29961976"/>
              </p:ext>
            </p:extLst>
          </p:nvPr>
        </p:nvGraphicFramePr>
        <p:xfrm>
          <a:off x="2438400" y="1828800"/>
          <a:ext cx="8229600" cy="1936048"/>
        </p:xfrm>
        <a:graphic>
          <a:graphicData uri="http://schemas.openxmlformats.org/drawingml/2006/table">
            <a:tbl>
              <a:tblPr/>
              <a:tblGrid>
                <a:gridCol w="1524000">
                  <a:extLst>
                    <a:ext uri="{9D8B030D-6E8A-4147-A177-3AD203B41FA5}">
                      <a16:colId xmlns:a16="http://schemas.microsoft.com/office/drawing/2014/main" val="2539398663"/>
                    </a:ext>
                  </a:extLst>
                </a:gridCol>
                <a:gridCol w="6705600">
                  <a:extLst>
                    <a:ext uri="{9D8B030D-6E8A-4147-A177-3AD203B41FA5}">
                      <a16:colId xmlns:a16="http://schemas.microsoft.com/office/drawing/2014/main" val="3166698665"/>
                    </a:ext>
                  </a:extLst>
                </a:gridCol>
              </a:tblGrid>
              <a:tr h="150365">
                <a:tc>
                  <a:txBody>
                    <a:bodyPr/>
                    <a:lstStyle/>
                    <a:p>
                      <a:pPr algn="l"/>
                      <a:r>
                        <a:rPr lang="en-US" sz="1800" b="1" dirty="0">
                          <a:solidFill>
                            <a:srgbClr val="000000"/>
                          </a:solidFill>
                          <a:effectLst/>
                          <a:latin typeface="Arial" panose="020B0604020202020204" pitchFamily="34" charset="0"/>
                        </a:rPr>
                        <a:t>Code</a:t>
                      </a:r>
                    </a:p>
                  </a:txBody>
                  <a:tcPr marL="28916" marR="28916" marT="28916" marB="28916" anchor="ctr">
                    <a:lnL>
                      <a:noFill/>
                    </a:lnL>
                    <a:lnR>
                      <a:noFill/>
                    </a:lnR>
                    <a:lnT>
                      <a:noFill/>
                    </a:lnT>
                    <a:lnB>
                      <a:noFill/>
                    </a:lnB>
                    <a:solidFill>
                      <a:srgbClr val="FFFFFF"/>
                    </a:solidFill>
                  </a:tcPr>
                </a:tc>
                <a:tc>
                  <a:txBody>
                    <a:bodyPr/>
                    <a:lstStyle/>
                    <a:p>
                      <a:pPr algn="l"/>
                      <a:r>
                        <a:rPr lang="en-US" sz="1800" b="1" dirty="0">
                          <a:solidFill>
                            <a:srgbClr val="000000"/>
                          </a:solidFill>
                          <a:effectLst/>
                          <a:latin typeface="Arial" panose="020B0604020202020204" pitchFamily="34" charset="0"/>
                        </a:rPr>
                        <a:t>Item</a:t>
                      </a:r>
                    </a:p>
                  </a:txBody>
                  <a:tcPr marL="28916" marR="28916" marT="28916" marB="28916" anchor="ctr">
                    <a:lnL>
                      <a:noFill/>
                    </a:lnL>
                    <a:lnR>
                      <a:noFill/>
                    </a:lnR>
                    <a:lnT>
                      <a:noFill/>
                    </a:lnT>
                    <a:lnB>
                      <a:noFill/>
                    </a:lnB>
                    <a:solidFill>
                      <a:srgbClr val="FFFFFF"/>
                    </a:solidFill>
                  </a:tcPr>
                </a:tc>
                <a:extLst>
                  <a:ext uri="{0D108BD9-81ED-4DB2-BD59-A6C34878D82A}">
                    <a16:rowId xmlns:a16="http://schemas.microsoft.com/office/drawing/2014/main" val="2094758155"/>
                  </a:ext>
                </a:extLst>
              </a:tr>
              <a:tr h="201258">
                <a:tc>
                  <a:txBody>
                    <a:bodyPr/>
                    <a:lstStyle/>
                    <a:p>
                      <a:pPr fontAlgn="t"/>
                      <a:r>
                        <a:rPr lang="en-US" sz="1800" b="0" dirty="0">
                          <a:solidFill>
                            <a:srgbClr val="000000"/>
                          </a:solidFill>
                          <a:effectLst/>
                          <a:latin typeface="Arial" panose="020B0604020202020204" pitchFamily="34" charset="0"/>
                        </a:rPr>
                        <a:t>100</a:t>
                      </a:r>
                    </a:p>
                  </a:txBody>
                  <a:tcPr marL="17350" marR="17350" marT="17350" marB="17350">
                    <a:lnL>
                      <a:noFill/>
                    </a:lnL>
                    <a:lnR>
                      <a:noFill/>
                    </a:lnR>
                    <a:lnT>
                      <a:noFill/>
                    </a:lnT>
                    <a:lnB>
                      <a:noFill/>
                    </a:lnB>
                    <a:solidFill>
                      <a:srgbClr val="FFFFFF"/>
                    </a:solidFill>
                  </a:tcPr>
                </a:tc>
                <a:tc>
                  <a:txBody>
                    <a:bodyPr/>
                    <a:lstStyle/>
                    <a:p>
                      <a:pPr fontAlgn="t"/>
                      <a:r>
                        <a:rPr lang="en-US" sz="1800" b="0" dirty="0">
                          <a:solidFill>
                            <a:srgbClr val="0000FF"/>
                          </a:solidFill>
                          <a:effectLst/>
                          <a:latin typeface="Arial" panose="020B0604020202020204" pitchFamily="34" charset="0"/>
                          <a:hlinkClick r:id="rId3"/>
                        </a:rPr>
                        <a:t>Signing and Signals</a:t>
                      </a:r>
                      <a:endParaRPr lang="en-US" sz="1800" b="0" dirty="0">
                        <a:solidFill>
                          <a:srgbClr val="000000"/>
                        </a:solidFill>
                        <a:effectLst/>
                        <a:latin typeface="Arial" panose="020B0604020202020204" pitchFamily="34" charset="0"/>
                      </a:endParaRPr>
                    </a:p>
                  </a:txBody>
                  <a:tcPr marL="17350" marR="17350" marT="17350" marB="17350">
                    <a:lnL>
                      <a:noFill/>
                    </a:lnL>
                    <a:lnR>
                      <a:noFill/>
                    </a:lnR>
                    <a:lnT>
                      <a:noFill/>
                    </a:lnT>
                    <a:lnB>
                      <a:noFill/>
                    </a:lnB>
                    <a:solidFill>
                      <a:srgbClr val="FFFFFF"/>
                    </a:solidFill>
                  </a:tcPr>
                </a:tc>
                <a:extLst>
                  <a:ext uri="{0D108BD9-81ED-4DB2-BD59-A6C34878D82A}">
                    <a16:rowId xmlns:a16="http://schemas.microsoft.com/office/drawing/2014/main" val="2941621759"/>
                  </a:ext>
                </a:extLst>
              </a:tr>
              <a:tr h="284537">
                <a:tc>
                  <a:txBody>
                    <a:bodyPr/>
                    <a:lstStyle/>
                    <a:p>
                      <a:pPr fontAlgn="t"/>
                      <a:r>
                        <a:rPr lang="en-US" sz="1800" b="0" dirty="0">
                          <a:solidFill>
                            <a:srgbClr val="000000"/>
                          </a:solidFill>
                          <a:effectLst/>
                          <a:latin typeface="Arial" panose="020B0604020202020204" pitchFamily="34" charset="0"/>
                        </a:rPr>
                        <a:t>200</a:t>
                      </a:r>
                    </a:p>
                  </a:txBody>
                  <a:tcPr marL="17350" marR="17350" marT="17350" marB="17350">
                    <a:lnL>
                      <a:noFill/>
                    </a:lnL>
                    <a:lnR>
                      <a:noFill/>
                    </a:lnR>
                    <a:lnT>
                      <a:noFill/>
                    </a:lnT>
                    <a:lnB>
                      <a:noFill/>
                    </a:lnB>
                    <a:solidFill>
                      <a:srgbClr val="FFFFFF"/>
                    </a:solidFill>
                  </a:tcPr>
                </a:tc>
                <a:tc>
                  <a:txBody>
                    <a:bodyPr/>
                    <a:lstStyle/>
                    <a:p>
                      <a:pPr fontAlgn="t"/>
                      <a:r>
                        <a:rPr lang="en-US" sz="1800" b="0" dirty="0">
                          <a:solidFill>
                            <a:srgbClr val="0000FF"/>
                          </a:solidFill>
                          <a:effectLst/>
                          <a:latin typeface="Arial" panose="020B0604020202020204" pitchFamily="34" charset="0"/>
                          <a:hlinkClick r:id="rId4"/>
                        </a:rPr>
                        <a:t>Roadside Obstacles and Barriers</a:t>
                      </a:r>
                      <a:endParaRPr lang="en-US" sz="1800" b="0" dirty="0">
                        <a:solidFill>
                          <a:srgbClr val="000000"/>
                        </a:solidFill>
                        <a:effectLst/>
                        <a:latin typeface="Arial" panose="020B0604020202020204" pitchFamily="34" charset="0"/>
                      </a:endParaRPr>
                    </a:p>
                  </a:txBody>
                  <a:tcPr marL="17350" marR="17350" marT="17350" marB="17350">
                    <a:lnL>
                      <a:noFill/>
                    </a:lnL>
                    <a:lnR>
                      <a:noFill/>
                    </a:lnR>
                    <a:lnT>
                      <a:noFill/>
                    </a:lnT>
                    <a:lnB>
                      <a:noFill/>
                    </a:lnB>
                    <a:solidFill>
                      <a:srgbClr val="FFFFFF"/>
                    </a:solidFill>
                  </a:tcPr>
                </a:tc>
                <a:extLst>
                  <a:ext uri="{0D108BD9-81ED-4DB2-BD59-A6C34878D82A}">
                    <a16:rowId xmlns:a16="http://schemas.microsoft.com/office/drawing/2014/main" val="1703851012"/>
                  </a:ext>
                </a:extLst>
              </a:tr>
              <a:tr h="367816">
                <a:tc>
                  <a:txBody>
                    <a:bodyPr/>
                    <a:lstStyle/>
                    <a:p>
                      <a:pPr fontAlgn="t"/>
                      <a:r>
                        <a:rPr lang="en-US" sz="1800" b="0" dirty="0">
                          <a:solidFill>
                            <a:srgbClr val="000000"/>
                          </a:solidFill>
                          <a:effectLst/>
                          <a:latin typeface="Arial" panose="020B0604020202020204" pitchFamily="34" charset="0"/>
                        </a:rPr>
                        <a:t>300</a:t>
                      </a:r>
                    </a:p>
                  </a:txBody>
                  <a:tcPr marL="17350" marR="17350" marT="17350" marB="17350">
                    <a:lnL>
                      <a:noFill/>
                    </a:lnL>
                    <a:lnR>
                      <a:noFill/>
                    </a:lnR>
                    <a:lnT>
                      <a:noFill/>
                    </a:lnT>
                    <a:lnB>
                      <a:noFill/>
                    </a:lnB>
                    <a:solidFill>
                      <a:srgbClr val="FFFFFF"/>
                    </a:solidFill>
                  </a:tcPr>
                </a:tc>
                <a:tc>
                  <a:txBody>
                    <a:bodyPr/>
                    <a:lstStyle/>
                    <a:p>
                      <a:pPr fontAlgn="t"/>
                      <a:r>
                        <a:rPr lang="en-US" sz="1800" b="0" dirty="0">
                          <a:solidFill>
                            <a:srgbClr val="0000FF"/>
                          </a:solidFill>
                          <a:effectLst/>
                          <a:latin typeface="Arial" panose="020B0604020202020204" pitchFamily="34" charset="0"/>
                          <a:hlinkClick r:id="rId5"/>
                        </a:rPr>
                        <a:t>Resurfacing and Roadway Lighting</a:t>
                      </a:r>
                      <a:endParaRPr lang="en-US" sz="1800" b="0" dirty="0">
                        <a:solidFill>
                          <a:srgbClr val="000000"/>
                        </a:solidFill>
                        <a:effectLst/>
                        <a:latin typeface="Arial" panose="020B0604020202020204" pitchFamily="34" charset="0"/>
                      </a:endParaRPr>
                    </a:p>
                  </a:txBody>
                  <a:tcPr marL="17350" marR="17350" marT="17350" marB="17350">
                    <a:lnL>
                      <a:noFill/>
                    </a:lnL>
                    <a:lnR>
                      <a:noFill/>
                    </a:lnR>
                    <a:lnT>
                      <a:noFill/>
                    </a:lnT>
                    <a:lnB>
                      <a:noFill/>
                    </a:lnB>
                    <a:solidFill>
                      <a:srgbClr val="FFFFFF"/>
                    </a:solidFill>
                  </a:tcPr>
                </a:tc>
                <a:extLst>
                  <a:ext uri="{0D108BD9-81ED-4DB2-BD59-A6C34878D82A}">
                    <a16:rowId xmlns:a16="http://schemas.microsoft.com/office/drawing/2014/main" val="448651845"/>
                  </a:ext>
                </a:extLst>
              </a:tr>
              <a:tr h="201258">
                <a:tc>
                  <a:txBody>
                    <a:bodyPr/>
                    <a:lstStyle/>
                    <a:p>
                      <a:pPr fontAlgn="t"/>
                      <a:r>
                        <a:rPr lang="en-US" sz="1800" b="0" dirty="0">
                          <a:solidFill>
                            <a:srgbClr val="000000"/>
                          </a:solidFill>
                          <a:effectLst/>
                          <a:latin typeface="Arial" panose="020B0604020202020204" pitchFamily="34" charset="0"/>
                        </a:rPr>
                        <a:t>400</a:t>
                      </a:r>
                    </a:p>
                  </a:txBody>
                  <a:tcPr marL="17350" marR="17350" marT="17350" marB="17350">
                    <a:lnL>
                      <a:noFill/>
                    </a:lnL>
                    <a:lnR>
                      <a:noFill/>
                    </a:lnR>
                    <a:lnT>
                      <a:noFill/>
                    </a:lnT>
                    <a:lnB>
                      <a:noFill/>
                    </a:lnB>
                    <a:solidFill>
                      <a:srgbClr val="FFFFFF"/>
                    </a:solidFill>
                  </a:tcPr>
                </a:tc>
                <a:tc>
                  <a:txBody>
                    <a:bodyPr/>
                    <a:lstStyle/>
                    <a:p>
                      <a:pPr fontAlgn="t"/>
                      <a:r>
                        <a:rPr lang="en-US" sz="1800" b="0" dirty="0">
                          <a:solidFill>
                            <a:srgbClr val="0000FF"/>
                          </a:solidFill>
                          <a:effectLst/>
                          <a:latin typeface="Arial" panose="020B0604020202020204" pitchFamily="34" charset="0"/>
                          <a:hlinkClick r:id="rId6"/>
                        </a:rPr>
                        <a:t>Pavement Markings</a:t>
                      </a:r>
                      <a:endParaRPr lang="en-US" sz="1800" b="0" dirty="0">
                        <a:solidFill>
                          <a:srgbClr val="000000"/>
                        </a:solidFill>
                        <a:effectLst/>
                        <a:latin typeface="Arial" panose="020B0604020202020204" pitchFamily="34" charset="0"/>
                      </a:endParaRPr>
                    </a:p>
                  </a:txBody>
                  <a:tcPr marL="17350" marR="17350" marT="17350" marB="17350">
                    <a:lnL>
                      <a:noFill/>
                    </a:lnL>
                    <a:lnR>
                      <a:noFill/>
                    </a:lnR>
                    <a:lnT>
                      <a:noFill/>
                    </a:lnT>
                    <a:lnB>
                      <a:noFill/>
                    </a:lnB>
                    <a:solidFill>
                      <a:srgbClr val="FFFFFF"/>
                    </a:solidFill>
                  </a:tcPr>
                </a:tc>
                <a:extLst>
                  <a:ext uri="{0D108BD9-81ED-4DB2-BD59-A6C34878D82A}">
                    <a16:rowId xmlns:a16="http://schemas.microsoft.com/office/drawing/2014/main" val="3470016696"/>
                  </a:ext>
                </a:extLst>
              </a:tr>
              <a:tr h="201258">
                <a:tc>
                  <a:txBody>
                    <a:bodyPr/>
                    <a:lstStyle/>
                    <a:p>
                      <a:pPr fontAlgn="t"/>
                      <a:r>
                        <a:rPr lang="en-US" sz="1800" b="0">
                          <a:solidFill>
                            <a:srgbClr val="000000"/>
                          </a:solidFill>
                          <a:effectLst/>
                          <a:latin typeface="Arial" panose="020B0604020202020204" pitchFamily="34" charset="0"/>
                        </a:rPr>
                        <a:t>500</a:t>
                      </a:r>
                    </a:p>
                  </a:txBody>
                  <a:tcPr marL="17350" marR="17350" marT="17350" marB="17350">
                    <a:lnL>
                      <a:noFill/>
                    </a:lnL>
                    <a:lnR>
                      <a:noFill/>
                    </a:lnR>
                    <a:lnT>
                      <a:noFill/>
                    </a:lnT>
                    <a:lnB>
                      <a:noFill/>
                    </a:lnB>
                    <a:solidFill>
                      <a:srgbClr val="FFFFFF"/>
                    </a:solidFill>
                  </a:tcPr>
                </a:tc>
                <a:tc>
                  <a:txBody>
                    <a:bodyPr/>
                    <a:lstStyle/>
                    <a:p>
                      <a:pPr fontAlgn="t"/>
                      <a:r>
                        <a:rPr lang="en-US" sz="1800" b="0" dirty="0">
                          <a:solidFill>
                            <a:srgbClr val="0000FF"/>
                          </a:solidFill>
                          <a:effectLst/>
                          <a:latin typeface="Arial" panose="020B0604020202020204" pitchFamily="34" charset="0"/>
                          <a:hlinkClick r:id="rId7"/>
                        </a:rPr>
                        <a:t>Roadway Work</a:t>
                      </a:r>
                      <a:endParaRPr lang="en-US" sz="1800" b="0" dirty="0">
                        <a:solidFill>
                          <a:srgbClr val="000000"/>
                        </a:solidFill>
                        <a:effectLst/>
                        <a:latin typeface="Arial" panose="020B0604020202020204" pitchFamily="34" charset="0"/>
                      </a:endParaRPr>
                    </a:p>
                  </a:txBody>
                  <a:tcPr marL="17350" marR="17350" marT="17350" marB="17350">
                    <a:lnL>
                      <a:noFill/>
                    </a:lnL>
                    <a:lnR>
                      <a:noFill/>
                    </a:lnR>
                    <a:lnT>
                      <a:noFill/>
                    </a:lnT>
                    <a:lnB>
                      <a:noFill/>
                    </a:lnB>
                    <a:solidFill>
                      <a:srgbClr val="FFFFFF"/>
                    </a:solidFill>
                  </a:tcPr>
                </a:tc>
                <a:extLst>
                  <a:ext uri="{0D108BD9-81ED-4DB2-BD59-A6C34878D82A}">
                    <a16:rowId xmlns:a16="http://schemas.microsoft.com/office/drawing/2014/main" val="551537724"/>
                  </a:ext>
                </a:extLst>
              </a:tr>
            </a:tbl>
          </a:graphicData>
        </a:graphic>
      </p:graphicFrame>
    </p:spTree>
    <p:extLst>
      <p:ext uri="{BB962C8B-B14F-4D97-AF65-F5344CB8AC3E}">
        <p14:creationId xmlns:p14="http://schemas.microsoft.com/office/powerpoint/2010/main" val="3929926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10464800" cy="1143000"/>
          </a:xfrm>
        </p:spPr>
        <p:txBody>
          <a:bodyPr>
            <a:normAutofit/>
          </a:bodyPr>
          <a:lstStyle/>
          <a:p>
            <a:r>
              <a:rPr lang="en-US" dirty="0"/>
              <a:t>Methodology for Updating </a:t>
            </a:r>
            <a:r>
              <a:rPr lang="en-US" dirty="0" smtClean="0"/>
              <a:t>WC</a:t>
            </a:r>
            <a:endParaRPr lang="en-US" dirty="0"/>
          </a:p>
        </p:txBody>
      </p:sp>
      <p:sp>
        <p:nvSpPr>
          <p:cNvPr id="3" name="Content Placeholder 2"/>
          <p:cNvSpPr>
            <a:spLocks noGrp="1"/>
          </p:cNvSpPr>
          <p:nvPr>
            <p:ph idx="1"/>
          </p:nvPr>
        </p:nvSpPr>
        <p:spPr>
          <a:xfrm>
            <a:off x="1828800" y="1524001"/>
            <a:ext cx="8191500" cy="3506819"/>
          </a:xfrm>
        </p:spPr>
        <p:txBody>
          <a:bodyPr>
            <a:normAutofit fontScale="62500" lnSpcReduction="20000"/>
          </a:bodyPr>
          <a:lstStyle/>
          <a:p>
            <a:pPr marL="385763" indent="-385763">
              <a:buFont typeface="+mj-lt"/>
              <a:buAutoNum type="arabicParenR"/>
            </a:pPr>
            <a:r>
              <a:rPr lang="en-US" dirty="0"/>
              <a:t>Comprehensive review of literature</a:t>
            </a:r>
          </a:p>
          <a:p>
            <a:pPr lvl="1"/>
            <a:r>
              <a:rPr lang="en-US" dirty="0"/>
              <a:t>Collect CMFs for a specific treatment </a:t>
            </a:r>
          </a:p>
          <a:p>
            <a:pPr lvl="2"/>
            <a:r>
              <a:rPr lang="en-US" dirty="0"/>
              <a:t>CMF Clearinghouse</a:t>
            </a:r>
          </a:p>
          <a:p>
            <a:pPr lvl="2"/>
            <a:r>
              <a:rPr lang="en-US" dirty="0"/>
              <a:t>Journal papers and project reports</a:t>
            </a:r>
          </a:p>
          <a:p>
            <a:pPr marL="385763" indent="-385763">
              <a:buFont typeface="+mj-lt"/>
              <a:buAutoNum type="arabicParenR"/>
            </a:pPr>
            <a:r>
              <a:rPr lang="en-US" dirty="0"/>
              <a:t>Quality check and pre-selection on the Selection of CMFs</a:t>
            </a:r>
          </a:p>
          <a:p>
            <a:pPr lvl="1"/>
            <a:r>
              <a:rPr lang="en-US" dirty="0"/>
              <a:t>Soundness of data analysis and methodology</a:t>
            </a:r>
          </a:p>
          <a:p>
            <a:pPr lvl="1"/>
            <a:r>
              <a:rPr lang="en-US" dirty="0"/>
              <a:t>Higher star quality in the CMF Clearinghouse</a:t>
            </a:r>
          </a:p>
          <a:p>
            <a:pPr lvl="1"/>
            <a:r>
              <a:rPr lang="en-US" dirty="0"/>
              <a:t>Relevance of specific target crash type, severity, and roadway environment</a:t>
            </a:r>
          </a:p>
          <a:p>
            <a:pPr marL="385763" indent="-385763">
              <a:buFont typeface="+mj-lt"/>
              <a:buAutoNum type="arabicParenR"/>
            </a:pPr>
            <a:r>
              <a:rPr lang="en-US" dirty="0"/>
              <a:t>Estimate a single value from multiple CMFs</a:t>
            </a:r>
          </a:p>
          <a:p>
            <a:pPr lvl="1"/>
            <a:r>
              <a:rPr lang="en-US" dirty="0"/>
              <a:t>Meta-analysis</a:t>
            </a:r>
          </a:p>
          <a:p>
            <a:pPr marL="385763" indent="-385763">
              <a:buFont typeface="+mj-lt"/>
              <a:buAutoNum type="arabicParenR"/>
            </a:pPr>
            <a:r>
              <a:rPr lang="en-US" dirty="0"/>
              <a:t>Compare results with the value in the TxDOT WC Table</a:t>
            </a:r>
          </a:p>
          <a:p>
            <a:pPr lvl="1"/>
            <a:r>
              <a:rPr lang="en-US" dirty="0"/>
              <a:t>Keep or update the WC Table CMF </a:t>
            </a:r>
          </a:p>
        </p:txBody>
      </p:sp>
    </p:spTree>
    <p:extLst>
      <p:ext uri="{BB962C8B-B14F-4D97-AF65-F5344CB8AC3E}">
        <p14:creationId xmlns:p14="http://schemas.microsoft.com/office/powerpoint/2010/main" val="165055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 calcmode="lin" valueType="num">
                                      <p:cBhvr additive="base">
                                        <p:cTn id="2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additive="base">
                                        <p:cTn id="3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 calcmode="lin" valueType="num">
                                      <p:cBhvr additive="base">
                                        <p:cTn id="3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iterature Review – Ayesha115744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3240" y="946166"/>
            <a:ext cx="2628330" cy="19712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a:srcRect l="10762" t="-6372" r="-10762" b="14318"/>
          <a:stretch/>
        </p:blipFill>
        <p:spPr>
          <a:xfrm>
            <a:off x="5321186" y="1007765"/>
            <a:ext cx="2038091" cy="1901366"/>
          </a:xfrm>
          <a:prstGeom prst="rect">
            <a:avLst/>
          </a:prstGeom>
        </p:spPr>
      </p:pic>
      <p:sp>
        <p:nvSpPr>
          <p:cNvPr id="6" name="Right Arrow 5"/>
          <p:cNvSpPr/>
          <p:nvPr/>
        </p:nvSpPr>
        <p:spPr>
          <a:xfrm>
            <a:off x="4723419" y="2037106"/>
            <a:ext cx="432054" cy="192024"/>
          </a:xfrm>
          <a:prstGeom prst="rightArrow">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ounded Rectangle 6"/>
          <p:cNvSpPr/>
          <p:nvPr/>
        </p:nvSpPr>
        <p:spPr>
          <a:xfrm>
            <a:off x="2572171" y="3023718"/>
            <a:ext cx="1525555" cy="4688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Review Lit. and Collect CMFs</a:t>
            </a:r>
          </a:p>
        </p:txBody>
      </p:sp>
      <p:sp>
        <p:nvSpPr>
          <p:cNvPr id="9" name="Rounded Rectangle 8"/>
          <p:cNvSpPr/>
          <p:nvPr/>
        </p:nvSpPr>
        <p:spPr>
          <a:xfrm>
            <a:off x="5320519" y="3018782"/>
            <a:ext cx="1525555" cy="4688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Quality Check and Pre-selection</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1749" y="1220243"/>
            <a:ext cx="3174622" cy="1946956"/>
          </a:xfrm>
          <a:prstGeom prst="rect">
            <a:avLst/>
          </a:prstGeom>
        </p:spPr>
      </p:pic>
      <p:sp>
        <p:nvSpPr>
          <p:cNvPr id="11" name="Right Arrow 10"/>
          <p:cNvSpPr/>
          <p:nvPr/>
        </p:nvSpPr>
        <p:spPr>
          <a:xfrm>
            <a:off x="6527924" y="2001697"/>
            <a:ext cx="432054" cy="192024"/>
          </a:xfrm>
          <a:prstGeom prst="rightArrow">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ounded Rectangle 12"/>
          <p:cNvSpPr/>
          <p:nvPr/>
        </p:nvSpPr>
        <p:spPr>
          <a:xfrm>
            <a:off x="8001000" y="3063952"/>
            <a:ext cx="1525555" cy="4688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Meta-Analysis</a:t>
            </a:r>
          </a:p>
        </p:txBody>
      </p:sp>
      <p:sp>
        <p:nvSpPr>
          <p:cNvPr id="14" name="Right Arrow 13"/>
          <p:cNvSpPr/>
          <p:nvPr/>
        </p:nvSpPr>
        <p:spPr>
          <a:xfrm rot="5400000">
            <a:off x="8547750" y="3613836"/>
            <a:ext cx="432054" cy="192024"/>
          </a:xfrm>
          <a:prstGeom prst="rightArrow">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ounded Rectangle 14"/>
          <p:cNvSpPr/>
          <p:nvPr/>
        </p:nvSpPr>
        <p:spPr>
          <a:xfrm>
            <a:off x="8324230" y="5576836"/>
            <a:ext cx="2404649" cy="4688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i="1" dirty="0">
                <a:solidFill>
                  <a:schemeClr val="tx1"/>
                </a:solidFill>
              </a:rPr>
              <a:t>* All images from internet</a:t>
            </a:r>
          </a:p>
        </p:txBody>
      </p:sp>
      <p:sp>
        <p:nvSpPr>
          <p:cNvPr id="17" name="Right Arrow 16"/>
          <p:cNvSpPr/>
          <p:nvPr/>
        </p:nvSpPr>
        <p:spPr>
          <a:xfrm rot="5400000">
            <a:off x="15681500" y="8334452"/>
            <a:ext cx="262420" cy="116631"/>
          </a:xfrm>
          <a:prstGeom prst="rightArrow">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8" name="Picture 6" descr="Confidence-Intervals - MAKE ME ANALY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5987" y="3938367"/>
            <a:ext cx="1735580" cy="1279991"/>
          </a:xfrm>
          <a:prstGeom prst="rect">
            <a:avLst/>
          </a:prstGeom>
          <a:noFill/>
          <a:extLst>
            <a:ext uri="{909E8E84-426E-40DD-AFC4-6F175D3DCCD1}">
              <a14:hiddenFill xmlns:a14="http://schemas.microsoft.com/office/drawing/2010/main">
                <a:solidFill>
                  <a:srgbClr val="FFFFFF"/>
                </a:solidFill>
              </a14:hiddenFill>
            </a:ext>
          </a:extLst>
        </p:spPr>
      </p:pic>
      <p:sp>
        <p:nvSpPr>
          <p:cNvPr id="19" name="Rounded Rectangle 18"/>
          <p:cNvSpPr/>
          <p:nvPr/>
        </p:nvSpPr>
        <p:spPr>
          <a:xfrm>
            <a:off x="7895988" y="5287645"/>
            <a:ext cx="1735580" cy="39957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A Single CMF with CI</a:t>
            </a:r>
          </a:p>
        </p:txBody>
      </p:sp>
      <p:sp>
        <p:nvSpPr>
          <p:cNvPr id="20" name="Right Arrow 19"/>
          <p:cNvSpPr/>
          <p:nvPr/>
        </p:nvSpPr>
        <p:spPr>
          <a:xfrm rot="10800000">
            <a:off x="6743951" y="4442636"/>
            <a:ext cx="432054" cy="192024"/>
          </a:xfrm>
          <a:prstGeom prst="rightArrow">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ounded Rectangle 20"/>
          <p:cNvSpPr/>
          <p:nvPr/>
        </p:nvSpPr>
        <p:spPr>
          <a:xfrm>
            <a:off x="5165442" y="5219435"/>
            <a:ext cx="1835707" cy="4688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Compare with WC</a:t>
            </a:r>
          </a:p>
        </p:txBody>
      </p:sp>
      <p:pic>
        <p:nvPicPr>
          <p:cNvPr id="22" name="Picture 6" descr="Confidence-Intervals - MAKE ME ANALYS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79422" y="3613303"/>
            <a:ext cx="1049977" cy="77435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Confidence-Intervals - MAKE ME ANALYS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74254" y="4497612"/>
            <a:ext cx="1109796" cy="818475"/>
          </a:xfrm>
          <a:prstGeom prst="rect">
            <a:avLst/>
          </a:prstGeom>
          <a:noFill/>
          <a:extLst>
            <a:ext uri="{909E8E84-426E-40DD-AFC4-6F175D3DCCD1}">
              <a14:hiddenFill xmlns:a14="http://schemas.microsoft.com/office/drawing/2010/main">
                <a:solidFill>
                  <a:srgbClr val="FFFFFF"/>
                </a:solidFill>
              </a14:hiddenFill>
            </a:ext>
          </a:extLst>
        </p:spPr>
      </p:pic>
      <p:sp>
        <p:nvSpPr>
          <p:cNvPr id="24" name="Right Arrow 23"/>
          <p:cNvSpPr/>
          <p:nvPr/>
        </p:nvSpPr>
        <p:spPr>
          <a:xfrm rot="10800000">
            <a:off x="4512953" y="4063041"/>
            <a:ext cx="432054" cy="192024"/>
          </a:xfrm>
          <a:prstGeom prst="rightArrow">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ight Arrow 24"/>
          <p:cNvSpPr/>
          <p:nvPr/>
        </p:nvSpPr>
        <p:spPr>
          <a:xfrm rot="10800000">
            <a:off x="4529798" y="4856099"/>
            <a:ext cx="432054" cy="192024"/>
          </a:xfrm>
          <a:prstGeom prst="rightArrow">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ounded Rectangle 25"/>
          <p:cNvSpPr/>
          <p:nvPr/>
        </p:nvSpPr>
        <p:spPr>
          <a:xfrm>
            <a:off x="2514600" y="4717680"/>
            <a:ext cx="1966185" cy="50067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Update WC CMF</a:t>
            </a:r>
          </a:p>
        </p:txBody>
      </p:sp>
      <p:sp>
        <p:nvSpPr>
          <p:cNvPr id="27" name="Rounded Rectangle 26"/>
          <p:cNvSpPr/>
          <p:nvPr/>
        </p:nvSpPr>
        <p:spPr>
          <a:xfrm>
            <a:off x="2438400" y="3928811"/>
            <a:ext cx="2044613" cy="5138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Keep WC CMF</a:t>
            </a:r>
          </a:p>
        </p:txBody>
      </p:sp>
      <p:sp>
        <p:nvSpPr>
          <p:cNvPr id="28" name="Rounded Rectangle 27"/>
          <p:cNvSpPr/>
          <p:nvPr/>
        </p:nvSpPr>
        <p:spPr>
          <a:xfrm>
            <a:off x="4308931" y="3787997"/>
            <a:ext cx="1053815" cy="21137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WC within CI</a:t>
            </a:r>
          </a:p>
        </p:txBody>
      </p:sp>
      <p:sp>
        <p:nvSpPr>
          <p:cNvPr id="29" name="Rounded Rectangle 28"/>
          <p:cNvSpPr/>
          <p:nvPr/>
        </p:nvSpPr>
        <p:spPr>
          <a:xfrm>
            <a:off x="4337565" y="4526899"/>
            <a:ext cx="982954" cy="22901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WC out of CI</a:t>
            </a:r>
          </a:p>
        </p:txBody>
      </p:sp>
      <p:sp>
        <p:nvSpPr>
          <p:cNvPr id="10" name="Oval 9"/>
          <p:cNvSpPr/>
          <p:nvPr/>
        </p:nvSpPr>
        <p:spPr>
          <a:xfrm>
            <a:off x="5849745" y="4214814"/>
            <a:ext cx="97155" cy="9715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p:cNvSpPr/>
          <p:nvPr/>
        </p:nvSpPr>
        <p:spPr>
          <a:xfrm>
            <a:off x="5595567" y="4882993"/>
            <a:ext cx="97155" cy="9715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482710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2204754" y="1545292"/>
            <a:ext cx="8234646" cy="3506819"/>
          </a:xfrm>
        </p:spPr>
        <p:txBody>
          <a:bodyPr>
            <a:normAutofit/>
          </a:bodyPr>
          <a:lstStyle/>
          <a:p>
            <a:pPr marL="0" indent="0">
              <a:buNone/>
            </a:pPr>
            <a:r>
              <a:rPr lang="en-US" sz="2400" u="sng" dirty="0"/>
              <a:t>Treatment</a:t>
            </a:r>
            <a:r>
              <a:rPr lang="en-US" sz="2400" dirty="0"/>
              <a:t>: Converting minor-road STOP to all-way STOP control</a:t>
            </a:r>
          </a:p>
          <a:p>
            <a:pPr marL="0" indent="0">
              <a:buNone/>
            </a:pPr>
            <a:endParaRPr lang="en-US" sz="2400" dirty="0"/>
          </a:p>
          <a:p>
            <a:pPr marL="0" indent="0">
              <a:buNone/>
            </a:pPr>
            <a:r>
              <a:rPr lang="en-US" sz="2400" u="sng" dirty="0"/>
              <a:t>TxDOT WC:</a:t>
            </a:r>
            <a:r>
              <a:rPr lang="en-US" sz="2400" dirty="0"/>
              <a:t> No. 121, CMF = 0.85 (i.e., CRF = 15%)</a:t>
            </a:r>
          </a:p>
        </p:txBody>
      </p:sp>
      <p:graphicFrame>
        <p:nvGraphicFramePr>
          <p:cNvPr id="7" name="Table 6"/>
          <p:cNvGraphicFramePr>
            <a:graphicFrameLocks noGrp="1"/>
          </p:cNvGraphicFramePr>
          <p:nvPr>
            <p:extLst>
              <p:ext uri="{D42A27DB-BD31-4B8C-83A1-F6EECF244321}">
                <p14:modId xmlns:p14="http://schemas.microsoft.com/office/powerpoint/2010/main" val="2695300645"/>
              </p:ext>
            </p:extLst>
          </p:nvPr>
        </p:nvGraphicFramePr>
        <p:xfrm>
          <a:off x="2590801" y="3022820"/>
          <a:ext cx="6428231" cy="2023113"/>
        </p:xfrm>
        <a:graphic>
          <a:graphicData uri="http://schemas.openxmlformats.org/drawingml/2006/table">
            <a:tbl>
              <a:tblPr firstRow="1" firstCol="1" bandRow="1">
                <a:tableStyleId>{5C22544A-7EE6-4342-B048-85BDC9FD1C3A}</a:tableStyleId>
              </a:tblPr>
              <a:tblGrid>
                <a:gridCol w="364770">
                  <a:extLst>
                    <a:ext uri="{9D8B030D-6E8A-4147-A177-3AD203B41FA5}">
                      <a16:colId xmlns:a16="http://schemas.microsoft.com/office/drawing/2014/main" val="313293983"/>
                    </a:ext>
                  </a:extLst>
                </a:gridCol>
                <a:gridCol w="1580318">
                  <a:extLst>
                    <a:ext uri="{9D8B030D-6E8A-4147-A177-3AD203B41FA5}">
                      <a16:colId xmlns:a16="http://schemas.microsoft.com/office/drawing/2014/main" val="3803434881"/>
                    </a:ext>
                  </a:extLst>
                </a:gridCol>
                <a:gridCol w="4483143">
                  <a:extLst>
                    <a:ext uri="{9D8B030D-6E8A-4147-A177-3AD203B41FA5}">
                      <a16:colId xmlns:a16="http://schemas.microsoft.com/office/drawing/2014/main" val="3754283560"/>
                    </a:ext>
                  </a:extLst>
                </a:gridCol>
              </a:tblGrid>
              <a:tr h="330142">
                <a:tc>
                  <a:txBody>
                    <a:bodyPr/>
                    <a:lstStyle/>
                    <a:p>
                      <a:pPr marL="0" marR="0">
                        <a:lnSpc>
                          <a:spcPct val="115000"/>
                        </a:lnSpc>
                        <a:spcBef>
                          <a:spcPts val="200"/>
                        </a:spcBef>
                        <a:spcAft>
                          <a:spcPts val="0"/>
                        </a:spcAft>
                      </a:pPr>
                      <a:r>
                        <a:rPr lang="en-US" sz="1200">
                          <a:effectLst/>
                        </a:rPr>
                        <a:t>121</a:t>
                      </a:r>
                      <a:endParaRPr lang="en-US"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tc>
                <a:tc gridSpan="2">
                  <a:txBody>
                    <a:bodyPr/>
                    <a:lstStyle/>
                    <a:p>
                      <a:pPr marL="0" marR="0">
                        <a:lnSpc>
                          <a:spcPct val="115000"/>
                        </a:lnSpc>
                        <a:spcBef>
                          <a:spcPts val="200"/>
                        </a:spcBef>
                        <a:spcAft>
                          <a:spcPts val="0"/>
                        </a:spcAft>
                      </a:pPr>
                      <a:r>
                        <a:rPr lang="en-US" sz="1200" dirty="0">
                          <a:effectLst/>
                        </a:rPr>
                        <a:t>Convert 2-way STOP Signs to 4-way STOP Signs</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tc>
                <a:tc hMerge="1">
                  <a:txBody>
                    <a:bodyPr/>
                    <a:lstStyle/>
                    <a:p>
                      <a:endParaRPr lang="en-US"/>
                    </a:p>
                  </a:txBody>
                  <a:tcPr/>
                </a:tc>
                <a:extLst>
                  <a:ext uri="{0D108BD9-81ED-4DB2-BD59-A6C34878D82A}">
                    <a16:rowId xmlns:a16="http://schemas.microsoft.com/office/drawing/2014/main" val="435818901"/>
                  </a:ext>
                </a:extLst>
              </a:tr>
              <a:tr h="344971">
                <a:tc rowSpan="5">
                  <a:txBody>
                    <a:bodyPr/>
                    <a:lstStyle/>
                    <a:p>
                      <a:pPr marL="0" marR="0">
                        <a:lnSpc>
                          <a:spcPct val="115000"/>
                        </a:lnSpc>
                        <a:spcBef>
                          <a:spcPts val="0"/>
                        </a:spcBef>
                        <a:spcAft>
                          <a:spcPts val="0"/>
                        </a:spcAft>
                      </a:pPr>
                      <a:r>
                        <a:rPr lang="en-US" sz="1200" dirty="0">
                          <a:effectLst/>
                        </a:rPr>
                        <a:t>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200" dirty="0">
                          <a:effectLst/>
                        </a:rPr>
                        <a:t>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200" dirty="0">
                          <a:effectLst/>
                        </a:rPr>
                        <a:t>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200" dirty="0">
                          <a:effectLst/>
                        </a:rPr>
                        <a:t>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200" dirty="0">
                          <a:effectLst/>
                        </a:rPr>
                        <a:t>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nSpc>
                          <a:spcPct val="115000"/>
                        </a:lnSpc>
                        <a:spcBef>
                          <a:spcPts val="200"/>
                        </a:spcBef>
                        <a:spcAft>
                          <a:spcPts val="0"/>
                        </a:spcAft>
                      </a:pPr>
                      <a:r>
                        <a:rPr lang="en-US" sz="1200">
                          <a:effectLst/>
                        </a:rPr>
                        <a:t>Definition:</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nSpc>
                          <a:spcPct val="115000"/>
                        </a:lnSpc>
                        <a:spcBef>
                          <a:spcPts val="200"/>
                        </a:spcBef>
                        <a:spcAft>
                          <a:spcPts val="0"/>
                        </a:spcAft>
                      </a:pPr>
                      <a:r>
                        <a:rPr lang="en-US" sz="1200">
                          <a:effectLst/>
                        </a:rPr>
                        <a:t>Provide 4-way STOP signs where 2-way STOP signs existed previously</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1205940244"/>
                  </a:ext>
                </a:extLst>
              </a:tr>
              <a:tr h="337000">
                <a:tc vMerge="1">
                  <a:txBody>
                    <a:bodyPr/>
                    <a:lstStyle/>
                    <a:p>
                      <a:pPr marL="0" marR="0">
                        <a:lnSpc>
                          <a:spcPct val="115000"/>
                        </a:lnSpc>
                        <a:spcBef>
                          <a:spcPts val="0"/>
                        </a:spcBef>
                        <a:spcAft>
                          <a:spcPts val="0"/>
                        </a:spcAft>
                      </a:pP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200"/>
                        </a:spcBef>
                        <a:spcAft>
                          <a:spcPts val="0"/>
                        </a:spcAft>
                      </a:pPr>
                      <a:r>
                        <a:rPr lang="en-US" sz="1200">
                          <a:effectLst/>
                        </a:rPr>
                        <a:t>Reduction Factor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nSpc>
                          <a:spcPct val="115000"/>
                        </a:lnSpc>
                        <a:spcBef>
                          <a:spcPts val="200"/>
                        </a:spcBef>
                        <a:spcAft>
                          <a:spcPts val="0"/>
                        </a:spcAft>
                      </a:pPr>
                      <a:r>
                        <a:rPr lang="en-US" sz="1200" dirty="0">
                          <a:effectLst/>
                        </a:rPr>
                        <a:t>15</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3254772204"/>
                  </a:ext>
                </a:extLst>
              </a:tr>
              <a:tr h="337000">
                <a:tc vMerge="1">
                  <a:txBody>
                    <a:bodyPr/>
                    <a:lstStyle/>
                    <a:p>
                      <a:pPr marL="0" marR="0">
                        <a:lnSpc>
                          <a:spcPct val="115000"/>
                        </a:lnSpc>
                        <a:spcBef>
                          <a:spcPts val="0"/>
                        </a:spcBef>
                        <a:spcAft>
                          <a:spcPts val="0"/>
                        </a:spcAft>
                      </a:pP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200"/>
                        </a:spcBef>
                        <a:spcAft>
                          <a:spcPts val="0"/>
                        </a:spcAft>
                      </a:pPr>
                      <a:r>
                        <a:rPr lang="en-US" sz="1200">
                          <a:effectLst/>
                        </a:rPr>
                        <a:t>Service Life (Years):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nSpc>
                          <a:spcPct val="115000"/>
                        </a:lnSpc>
                        <a:spcBef>
                          <a:spcPts val="200"/>
                        </a:spcBef>
                        <a:spcAft>
                          <a:spcPts val="0"/>
                        </a:spcAft>
                      </a:pPr>
                      <a:r>
                        <a:rPr lang="en-US" sz="1200">
                          <a:effectLst/>
                        </a:rPr>
                        <a:t>6</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739019893"/>
                  </a:ext>
                </a:extLst>
              </a:tr>
              <a:tr h="337000">
                <a:tc vMerge="1">
                  <a:txBody>
                    <a:bodyPr/>
                    <a:lstStyle/>
                    <a:p>
                      <a:pPr marL="0" marR="0">
                        <a:lnSpc>
                          <a:spcPct val="115000"/>
                        </a:lnSpc>
                        <a:spcBef>
                          <a:spcPts val="0"/>
                        </a:spcBef>
                        <a:spcAft>
                          <a:spcPts val="0"/>
                        </a:spcAft>
                      </a:pP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200"/>
                        </a:spcBef>
                        <a:spcAft>
                          <a:spcPts val="0"/>
                        </a:spcAft>
                      </a:pPr>
                      <a:r>
                        <a:rPr lang="en-US" sz="1200">
                          <a:effectLst/>
                        </a:rPr>
                        <a:t>Maintenance Cost:</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nSpc>
                          <a:spcPct val="115000"/>
                        </a:lnSpc>
                        <a:spcBef>
                          <a:spcPts val="200"/>
                        </a:spcBef>
                        <a:spcAft>
                          <a:spcPts val="0"/>
                        </a:spcAft>
                      </a:pPr>
                      <a:r>
                        <a:rPr lang="en-US" sz="1200">
                          <a:effectLst/>
                        </a:rPr>
                        <a:t>N/A</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2938489774"/>
                  </a:ext>
                </a:extLst>
              </a:tr>
              <a:tr h="337000">
                <a:tc vMerge="1">
                  <a:txBody>
                    <a:bodyPr/>
                    <a:lstStyle/>
                    <a:p>
                      <a:pPr marL="0" marR="0">
                        <a:lnSpc>
                          <a:spcPct val="115000"/>
                        </a:lnSpc>
                        <a:spcBef>
                          <a:spcPts val="0"/>
                        </a:spcBef>
                        <a:spcAft>
                          <a:spcPts val="0"/>
                        </a:spcAft>
                      </a:pP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200"/>
                        </a:spcBef>
                        <a:spcAft>
                          <a:spcPts val="0"/>
                        </a:spcAft>
                      </a:pPr>
                      <a:r>
                        <a:rPr lang="en-US" sz="1200">
                          <a:effectLst/>
                        </a:rPr>
                        <a:t>Preventable Crash:</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nSpc>
                          <a:spcPct val="115000"/>
                        </a:lnSpc>
                        <a:spcBef>
                          <a:spcPts val="200"/>
                        </a:spcBef>
                        <a:spcAft>
                          <a:spcPts val="0"/>
                        </a:spcAft>
                      </a:pPr>
                      <a:r>
                        <a:rPr lang="en-US" sz="1200" dirty="0">
                          <a:effectLst/>
                        </a:rPr>
                        <a:t>Intersection/Intersection Related = 1 or 2</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33090873"/>
                  </a:ext>
                </a:extLst>
              </a:tr>
            </a:tbl>
          </a:graphicData>
        </a:graphic>
      </p:graphicFrame>
      <p:sp>
        <p:nvSpPr>
          <p:cNvPr id="8" name="Rectangle 7"/>
          <p:cNvSpPr/>
          <p:nvPr/>
        </p:nvSpPr>
        <p:spPr>
          <a:xfrm>
            <a:off x="2221230" y="5733287"/>
            <a:ext cx="7006590" cy="253916"/>
          </a:xfrm>
          <a:prstGeom prst="rect">
            <a:avLst/>
          </a:prstGeom>
        </p:spPr>
        <p:txBody>
          <a:bodyPr wrap="square">
            <a:spAutoFit/>
          </a:bodyPr>
          <a:lstStyle/>
          <a:p>
            <a:r>
              <a:rPr lang="en-US" sz="1050" i="1" dirty="0"/>
              <a:t>https://ftp.txdot.gov/pub/txdot-info/trf/trafficsafety/engineering/work-codes.pdf</a:t>
            </a:r>
          </a:p>
        </p:txBody>
      </p:sp>
    </p:spTree>
    <p:extLst>
      <p:ext uri="{BB962C8B-B14F-4D97-AF65-F5344CB8AC3E}">
        <p14:creationId xmlns:p14="http://schemas.microsoft.com/office/powerpoint/2010/main" val="3505816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2152650" y="2226470"/>
            <a:ext cx="7886700" cy="3506819"/>
          </a:xfrm>
        </p:spPr>
        <p:txBody>
          <a:bodyPr>
            <a:normAutofit/>
          </a:bodyPr>
          <a:lstStyle/>
          <a:p>
            <a:pPr marL="0" indent="0">
              <a:buNone/>
            </a:pPr>
            <a:r>
              <a:rPr lang="en-US" u="sng" dirty="0"/>
              <a:t>Literature Review and Pre-Selection</a:t>
            </a:r>
            <a:r>
              <a:rPr lang="en-US" dirty="0"/>
              <a:t>:</a:t>
            </a:r>
          </a:p>
          <a:p>
            <a:pPr marL="0" indent="0">
              <a:buNone/>
            </a:pPr>
            <a:endParaRPr lang="en-US" dirty="0"/>
          </a:p>
        </p:txBody>
      </p:sp>
      <p:graphicFrame>
        <p:nvGraphicFramePr>
          <p:cNvPr id="4" name="Table 3"/>
          <p:cNvGraphicFramePr>
            <a:graphicFrameLocks noGrp="1"/>
          </p:cNvGraphicFramePr>
          <p:nvPr>
            <p:extLst/>
          </p:nvPr>
        </p:nvGraphicFramePr>
        <p:xfrm>
          <a:off x="2226947" y="2671822"/>
          <a:ext cx="7673613" cy="1726396"/>
        </p:xfrm>
        <a:graphic>
          <a:graphicData uri="http://schemas.openxmlformats.org/drawingml/2006/table">
            <a:tbl>
              <a:tblPr firstRow="1" firstCol="1" bandRow="1">
                <a:tableStyleId>{5C22544A-7EE6-4342-B048-85BDC9FD1C3A}</a:tableStyleId>
              </a:tblPr>
              <a:tblGrid>
                <a:gridCol w="2130170">
                  <a:extLst>
                    <a:ext uri="{9D8B030D-6E8A-4147-A177-3AD203B41FA5}">
                      <a16:colId xmlns:a16="http://schemas.microsoft.com/office/drawing/2014/main" val="1882952737"/>
                    </a:ext>
                  </a:extLst>
                </a:gridCol>
                <a:gridCol w="607031">
                  <a:extLst>
                    <a:ext uri="{9D8B030D-6E8A-4147-A177-3AD203B41FA5}">
                      <a16:colId xmlns:a16="http://schemas.microsoft.com/office/drawing/2014/main" val="3239001418"/>
                    </a:ext>
                  </a:extLst>
                </a:gridCol>
                <a:gridCol w="607031">
                  <a:extLst>
                    <a:ext uri="{9D8B030D-6E8A-4147-A177-3AD203B41FA5}">
                      <a16:colId xmlns:a16="http://schemas.microsoft.com/office/drawing/2014/main" val="3748145674"/>
                    </a:ext>
                  </a:extLst>
                </a:gridCol>
                <a:gridCol w="911408">
                  <a:extLst>
                    <a:ext uri="{9D8B030D-6E8A-4147-A177-3AD203B41FA5}">
                      <a16:colId xmlns:a16="http://schemas.microsoft.com/office/drawing/2014/main" val="2332150747"/>
                    </a:ext>
                  </a:extLst>
                </a:gridCol>
                <a:gridCol w="808635">
                  <a:extLst>
                    <a:ext uri="{9D8B030D-6E8A-4147-A177-3AD203B41FA5}">
                      <a16:colId xmlns:a16="http://schemas.microsoft.com/office/drawing/2014/main" val="76986040"/>
                    </a:ext>
                  </a:extLst>
                </a:gridCol>
                <a:gridCol w="2609338">
                  <a:extLst>
                    <a:ext uri="{9D8B030D-6E8A-4147-A177-3AD203B41FA5}">
                      <a16:colId xmlns:a16="http://schemas.microsoft.com/office/drawing/2014/main" val="4129754202"/>
                    </a:ext>
                  </a:extLst>
                </a:gridCol>
              </a:tblGrid>
              <a:tr h="428298">
                <a:tc>
                  <a:txBody>
                    <a:bodyPr/>
                    <a:lstStyle/>
                    <a:p>
                      <a:pPr marL="0" marR="0" algn="ctr">
                        <a:lnSpc>
                          <a:spcPct val="100000"/>
                        </a:lnSpc>
                        <a:spcBef>
                          <a:spcPts val="1200"/>
                        </a:spcBef>
                        <a:spcAft>
                          <a:spcPts val="0"/>
                        </a:spcAft>
                      </a:pPr>
                      <a:r>
                        <a:rPr lang="en-US" sz="1200" dirty="0">
                          <a:effectLst/>
                          <a:latin typeface="+mn-lt"/>
                          <a:ea typeface="+mn-ea"/>
                          <a:cs typeface="+mn-cs"/>
                        </a:rPr>
                        <a:t>Study</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769" marR="54769" marT="0" marB="0" anchor="ctr"/>
                </a:tc>
                <a:tc>
                  <a:txBody>
                    <a:bodyPr/>
                    <a:lstStyle/>
                    <a:p>
                      <a:pPr marL="0" marR="0" algn="ctr">
                        <a:lnSpc>
                          <a:spcPct val="100000"/>
                        </a:lnSpc>
                        <a:spcBef>
                          <a:spcPts val="1200"/>
                        </a:spcBef>
                        <a:spcAft>
                          <a:spcPts val="0"/>
                        </a:spcAft>
                      </a:pPr>
                      <a:r>
                        <a:rPr lang="en-US" sz="1200">
                          <a:effectLst/>
                        </a:rPr>
                        <a:t>CMF</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769" marR="54769" marT="0" marB="0" anchor="ctr"/>
                </a:tc>
                <a:tc>
                  <a:txBody>
                    <a:bodyPr/>
                    <a:lstStyle/>
                    <a:p>
                      <a:pPr marL="0" marR="0" algn="ctr">
                        <a:lnSpc>
                          <a:spcPct val="100000"/>
                        </a:lnSpc>
                        <a:spcBef>
                          <a:spcPts val="1200"/>
                        </a:spcBef>
                        <a:spcAft>
                          <a:spcPts val="0"/>
                        </a:spcAft>
                      </a:pPr>
                      <a:r>
                        <a:rPr lang="en-US" sz="1200">
                          <a:effectLst/>
                        </a:rPr>
                        <a:t>SE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769" marR="54769" marT="0" marB="0" anchor="ctr"/>
                </a:tc>
                <a:tc>
                  <a:txBody>
                    <a:bodyPr/>
                    <a:lstStyle/>
                    <a:p>
                      <a:pPr marL="0" marR="0" algn="ctr">
                        <a:lnSpc>
                          <a:spcPct val="100000"/>
                        </a:lnSpc>
                        <a:spcBef>
                          <a:spcPts val="1200"/>
                        </a:spcBef>
                        <a:spcAft>
                          <a:spcPts val="0"/>
                        </a:spcAft>
                      </a:pPr>
                      <a:r>
                        <a:rPr lang="en-US" sz="1200" dirty="0">
                          <a:effectLst/>
                        </a:rPr>
                        <a:t>Crash Type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769" marR="54769" marT="0" marB="0" anchor="ctr"/>
                </a:tc>
                <a:tc>
                  <a:txBody>
                    <a:bodyPr/>
                    <a:lstStyle/>
                    <a:p>
                      <a:pPr marL="0" marR="0" algn="ctr">
                        <a:lnSpc>
                          <a:spcPct val="100000"/>
                        </a:lnSpc>
                        <a:spcBef>
                          <a:spcPts val="0"/>
                        </a:spcBef>
                        <a:spcAft>
                          <a:spcPts val="0"/>
                        </a:spcAft>
                      </a:pPr>
                      <a:r>
                        <a:rPr lang="en-US" sz="1200" dirty="0">
                          <a:effectLst/>
                        </a:rPr>
                        <a:t>Crash</a:t>
                      </a:r>
                    </a:p>
                    <a:p>
                      <a:pPr marL="0" marR="0" algn="ctr">
                        <a:lnSpc>
                          <a:spcPct val="100000"/>
                        </a:lnSpc>
                        <a:spcBef>
                          <a:spcPts val="0"/>
                        </a:spcBef>
                        <a:spcAft>
                          <a:spcPts val="0"/>
                        </a:spcAft>
                      </a:pPr>
                      <a:r>
                        <a:rPr lang="en-US" sz="1200" dirty="0">
                          <a:effectLst/>
                        </a:rPr>
                        <a:t>Severity</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769" marR="54769" marT="0" marB="0" anchor="ctr"/>
                </a:tc>
                <a:tc>
                  <a:txBody>
                    <a:bodyPr/>
                    <a:lstStyle/>
                    <a:p>
                      <a:pPr marL="0" marR="0" algn="ctr">
                        <a:lnSpc>
                          <a:spcPct val="100000"/>
                        </a:lnSpc>
                        <a:spcBef>
                          <a:spcPts val="1200"/>
                        </a:spcBef>
                        <a:spcAft>
                          <a:spcPts val="0"/>
                        </a:spcAft>
                      </a:pPr>
                      <a:r>
                        <a:rPr lang="en-US" sz="1200" dirty="0">
                          <a:effectLst/>
                        </a:rPr>
                        <a:t>Roadway Type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769" marR="54769" marT="0" marB="0" anchor="ctr"/>
                </a:tc>
                <a:extLst>
                  <a:ext uri="{0D108BD9-81ED-4DB2-BD59-A6C34878D82A}">
                    <a16:rowId xmlns:a16="http://schemas.microsoft.com/office/drawing/2014/main" val="3567509992"/>
                  </a:ext>
                </a:extLst>
              </a:tr>
              <a:tr h="325196">
                <a:tc>
                  <a:txBody>
                    <a:bodyPr/>
                    <a:lstStyle/>
                    <a:p>
                      <a:pPr marL="0" marR="0" algn="ctr">
                        <a:lnSpc>
                          <a:spcPct val="100000"/>
                        </a:lnSpc>
                        <a:spcBef>
                          <a:spcPts val="0"/>
                        </a:spcBef>
                        <a:spcAft>
                          <a:spcPts val="0"/>
                        </a:spcAft>
                      </a:pPr>
                      <a:r>
                        <a:rPr lang="en-US" sz="1200" strike="noStrike" baseline="0" dirty="0">
                          <a:effectLst/>
                        </a:rPr>
                        <a:t>Lovell and Hauer (1986)</a:t>
                      </a:r>
                      <a:endParaRPr lang="en-US" sz="1200" strike="noStrike"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769" marR="54769" marT="0" marB="0" anchor="ctr"/>
                </a:tc>
                <a:tc>
                  <a:txBody>
                    <a:bodyPr/>
                    <a:lstStyle/>
                    <a:p>
                      <a:pPr marL="0" marR="0" algn="ctr">
                        <a:lnSpc>
                          <a:spcPct val="100000"/>
                        </a:lnSpc>
                        <a:spcBef>
                          <a:spcPts val="0"/>
                        </a:spcBef>
                        <a:spcAft>
                          <a:spcPts val="0"/>
                        </a:spcAft>
                      </a:pPr>
                      <a:r>
                        <a:rPr lang="en-US" sz="1200" strike="noStrike" baseline="0" dirty="0">
                          <a:effectLst/>
                        </a:rPr>
                        <a:t>0.25</a:t>
                      </a:r>
                      <a:endParaRPr lang="en-US" sz="1200" strike="noStrike"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769" marR="54769" marT="0" marB="0" anchor="ctr"/>
                </a:tc>
                <a:tc>
                  <a:txBody>
                    <a:bodyPr/>
                    <a:lstStyle/>
                    <a:p>
                      <a:pPr marL="0" marR="0" algn="ctr">
                        <a:lnSpc>
                          <a:spcPct val="100000"/>
                        </a:lnSpc>
                        <a:spcBef>
                          <a:spcPts val="0"/>
                        </a:spcBef>
                        <a:spcAft>
                          <a:spcPts val="0"/>
                        </a:spcAft>
                      </a:pPr>
                      <a:r>
                        <a:rPr lang="en-US" sz="1200" strike="noStrike" baseline="0" dirty="0">
                          <a:effectLst/>
                        </a:rPr>
                        <a:t>0.03</a:t>
                      </a:r>
                      <a:endParaRPr lang="en-US" sz="1200" strike="noStrike"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769" marR="54769" marT="0" marB="0" anchor="ctr"/>
                </a:tc>
                <a:tc>
                  <a:txBody>
                    <a:bodyPr/>
                    <a:lstStyle/>
                    <a:p>
                      <a:pPr marL="0" marR="0" algn="ctr">
                        <a:lnSpc>
                          <a:spcPct val="100000"/>
                        </a:lnSpc>
                        <a:spcBef>
                          <a:spcPts val="0"/>
                        </a:spcBef>
                        <a:spcAft>
                          <a:spcPts val="0"/>
                        </a:spcAft>
                      </a:pPr>
                      <a:r>
                        <a:rPr lang="en-US" sz="1400" b="1" strike="noStrike" baseline="0" dirty="0">
                          <a:solidFill>
                            <a:schemeClr val="tx1"/>
                          </a:solidFill>
                          <a:effectLst/>
                        </a:rPr>
                        <a:t>Angle</a:t>
                      </a:r>
                      <a:endParaRPr lang="en-US" sz="1400" b="1" strike="noStrike" baseline="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769" marR="54769" marT="0" marB="0" anchor="ctr"/>
                </a:tc>
                <a:tc>
                  <a:txBody>
                    <a:bodyPr/>
                    <a:lstStyle/>
                    <a:p>
                      <a:pPr marL="0" marR="0" algn="ctr">
                        <a:lnSpc>
                          <a:spcPct val="100000"/>
                        </a:lnSpc>
                        <a:spcBef>
                          <a:spcPts val="0"/>
                        </a:spcBef>
                        <a:spcAft>
                          <a:spcPts val="0"/>
                        </a:spcAft>
                      </a:pPr>
                      <a:r>
                        <a:rPr lang="en-US" sz="1200" strike="noStrike" baseline="0" dirty="0">
                          <a:effectLst/>
                        </a:rPr>
                        <a:t>All</a:t>
                      </a:r>
                      <a:endParaRPr lang="en-US" sz="1200" strike="noStrike"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769" marR="54769" marT="0" marB="0" anchor="ctr"/>
                </a:tc>
                <a:tc>
                  <a:txBody>
                    <a:bodyPr/>
                    <a:lstStyle/>
                    <a:p>
                      <a:pPr marL="0" marR="0" algn="ctr">
                        <a:lnSpc>
                          <a:spcPct val="100000"/>
                        </a:lnSpc>
                        <a:spcBef>
                          <a:spcPts val="0"/>
                        </a:spcBef>
                        <a:spcAft>
                          <a:spcPts val="0"/>
                        </a:spcAft>
                      </a:pPr>
                      <a:r>
                        <a:rPr lang="en-US" sz="1200" strike="noStrike" baseline="0" dirty="0">
                          <a:effectLst/>
                        </a:rPr>
                        <a:t>- Stop-controlled intersections</a:t>
                      </a:r>
                      <a:endParaRPr lang="en-US" sz="1200" strike="noStrike"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769" marR="54769" marT="0" marB="0" anchor="ctr"/>
                </a:tc>
                <a:extLst>
                  <a:ext uri="{0D108BD9-81ED-4DB2-BD59-A6C34878D82A}">
                    <a16:rowId xmlns:a16="http://schemas.microsoft.com/office/drawing/2014/main" val="2209232090"/>
                  </a:ext>
                </a:extLst>
              </a:tr>
              <a:tr h="286412">
                <a:tc>
                  <a:txBody>
                    <a:bodyPr/>
                    <a:lstStyle/>
                    <a:p>
                      <a:pPr marL="0" marR="0" algn="ctr">
                        <a:lnSpc>
                          <a:spcPct val="100000"/>
                        </a:lnSpc>
                        <a:spcBef>
                          <a:spcPts val="0"/>
                        </a:spcBef>
                        <a:spcAft>
                          <a:spcPts val="0"/>
                        </a:spcAft>
                      </a:pPr>
                      <a:r>
                        <a:rPr lang="en-US" sz="1200">
                          <a:effectLst/>
                        </a:rPr>
                        <a:t>Harwood et al. (2000)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769" marR="54769" marT="0" marB="0" anchor="ctr"/>
                </a:tc>
                <a:tc>
                  <a:txBody>
                    <a:bodyPr/>
                    <a:lstStyle/>
                    <a:p>
                      <a:pPr marL="0" marR="0" algn="ctr">
                        <a:lnSpc>
                          <a:spcPct val="100000"/>
                        </a:lnSpc>
                        <a:spcBef>
                          <a:spcPts val="0"/>
                        </a:spcBef>
                        <a:spcAft>
                          <a:spcPts val="0"/>
                        </a:spcAft>
                      </a:pPr>
                      <a:r>
                        <a:rPr lang="en-US" sz="1200">
                          <a:effectLst/>
                        </a:rPr>
                        <a:t>0.52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769" marR="54769" marT="0" marB="0" anchor="ctr"/>
                </a:tc>
                <a:tc>
                  <a:txBody>
                    <a:bodyPr/>
                    <a:lstStyle/>
                    <a:p>
                      <a:pPr marL="0" marR="0" algn="ctr">
                        <a:lnSpc>
                          <a:spcPct val="100000"/>
                        </a:lnSpc>
                        <a:spcBef>
                          <a:spcPts val="0"/>
                        </a:spcBef>
                        <a:spcAft>
                          <a:spcPts val="0"/>
                        </a:spcAft>
                      </a:pPr>
                      <a:r>
                        <a:rPr lang="en-US" sz="1200">
                          <a:effectLst/>
                        </a:rPr>
                        <a:t>0.04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769" marR="54769" marT="0" marB="0" anchor="ctr"/>
                </a:tc>
                <a:tc>
                  <a:txBody>
                    <a:bodyPr/>
                    <a:lstStyle/>
                    <a:p>
                      <a:pPr marL="0" marR="0" algn="ctr">
                        <a:lnSpc>
                          <a:spcPct val="100000"/>
                        </a:lnSpc>
                        <a:spcBef>
                          <a:spcPts val="0"/>
                        </a:spcBef>
                        <a:spcAft>
                          <a:spcPts val="0"/>
                        </a:spcAft>
                      </a:pPr>
                      <a:r>
                        <a:rPr lang="en-US" sz="1200" dirty="0">
                          <a:effectLst/>
                        </a:rPr>
                        <a:t>All</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769" marR="54769" marT="0" marB="0" anchor="ctr"/>
                </a:tc>
                <a:tc>
                  <a:txBody>
                    <a:bodyPr/>
                    <a:lstStyle/>
                    <a:p>
                      <a:pPr marL="0" marR="0" algn="ctr">
                        <a:lnSpc>
                          <a:spcPct val="100000"/>
                        </a:lnSpc>
                        <a:spcBef>
                          <a:spcPts val="0"/>
                        </a:spcBef>
                        <a:spcAft>
                          <a:spcPts val="0"/>
                        </a:spcAft>
                      </a:pPr>
                      <a:r>
                        <a:rPr lang="en-US" sz="1200">
                          <a:effectLst/>
                        </a:rPr>
                        <a:t>All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769" marR="54769" marT="0" marB="0" anchor="ctr"/>
                </a:tc>
                <a:tc>
                  <a:txBody>
                    <a:bodyPr/>
                    <a:lstStyle/>
                    <a:p>
                      <a:pPr marL="0" marR="0" algn="ctr">
                        <a:lnSpc>
                          <a:spcPct val="100000"/>
                        </a:lnSpc>
                        <a:spcBef>
                          <a:spcPts val="0"/>
                        </a:spcBef>
                        <a:spcAft>
                          <a:spcPts val="0"/>
                        </a:spcAft>
                      </a:pPr>
                      <a:r>
                        <a:rPr lang="en-US" sz="1200" dirty="0">
                          <a:effectLst/>
                        </a:rPr>
                        <a:t>- Stop-controlled intersections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769" marR="54769" marT="0" marB="0" anchor="ctr"/>
                </a:tc>
                <a:extLst>
                  <a:ext uri="{0D108BD9-81ED-4DB2-BD59-A6C34878D82A}">
                    <a16:rowId xmlns:a16="http://schemas.microsoft.com/office/drawing/2014/main" val="3348410942"/>
                  </a:ext>
                </a:extLst>
              </a:tr>
              <a:tr h="686490">
                <a:tc>
                  <a:txBody>
                    <a:bodyPr/>
                    <a:lstStyle/>
                    <a:p>
                      <a:pPr marL="0" marR="0" algn="ctr">
                        <a:lnSpc>
                          <a:spcPct val="100000"/>
                        </a:lnSpc>
                        <a:spcBef>
                          <a:spcPts val="0"/>
                        </a:spcBef>
                        <a:spcAft>
                          <a:spcPts val="0"/>
                        </a:spcAft>
                      </a:pPr>
                      <a:r>
                        <a:rPr lang="en-US" sz="1200">
                          <a:effectLst/>
                        </a:rPr>
                        <a:t>Simpson and Hummer (2010)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769" marR="54769" marT="0" marB="0" anchor="ctr"/>
                </a:tc>
                <a:tc>
                  <a:txBody>
                    <a:bodyPr/>
                    <a:lstStyle/>
                    <a:p>
                      <a:pPr marL="0" marR="0" algn="ctr">
                        <a:lnSpc>
                          <a:spcPct val="100000"/>
                        </a:lnSpc>
                        <a:spcBef>
                          <a:spcPts val="0"/>
                        </a:spcBef>
                        <a:spcAft>
                          <a:spcPts val="0"/>
                        </a:spcAft>
                      </a:pPr>
                      <a:r>
                        <a:rPr lang="en-US" sz="1200" dirty="0">
                          <a:effectLst/>
                        </a:rPr>
                        <a:t>0.319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769" marR="54769" marT="0" marB="0" anchor="ctr"/>
                </a:tc>
                <a:tc>
                  <a:txBody>
                    <a:bodyPr/>
                    <a:lstStyle/>
                    <a:p>
                      <a:pPr marL="0" marR="0" algn="ctr">
                        <a:lnSpc>
                          <a:spcPct val="100000"/>
                        </a:lnSpc>
                        <a:spcBef>
                          <a:spcPts val="0"/>
                        </a:spcBef>
                        <a:spcAft>
                          <a:spcPts val="0"/>
                        </a:spcAft>
                      </a:pPr>
                      <a:r>
                        <a:rPr lang="en-US" sz="1200">
                          <a:effectLst/>
                        </a:rPr>
                        <a:t>0.022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769" marR="54769" marT="0" marB="0" anchor="ctr"/>
                </a:tc>
                <a:tc>
                  <a:txBody>
                    <a:bodyPr/>
                    <a:lstStyle/>
                    <a:p>
                      <a:pPr marL="0" marR="0" algn="ctr">
                        <a:lnSpc>
                          <a:spcPct val="100000"/>
                        </a:lnSpc>
                        <a:spcBef>
                          <a:spcPts val="0"/>
                        </a:spcBef>
                        <a:spcAft>
                          <a:spcPts val="0"/>
                        </a:spcAft>
                      </a:pPr>
                      <a:r>
                        <a:rPr lang="en-US" sz="1200">
                          <a:effectLst/>
                        </a:rPr>
                        <a:t>All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769" marR="54769" marT="0" marB="0" anchor="ctr"/>
                </a:tc>
                <a:tc>
                  <a:txBody>
                    <a:bodyPr/>
                    <a:lstStyle/>
                    <a:p>
                      <a:pPr marL="0" marR="0" algn="ctr">
                        <a:lnSpc>
                          <a:spcPct val="100000"/>
                        </a:lnSpc>
                        <a:spcBef>
                          <a:spcPts val="0"/>
                        </a:spcBef>
                        <a:spcAft>
                          <a:spcPts val="0"/>
                        </a:spcAft>
                      </a:pPr>
                      <a:r>
                        <a:rPr lang="en-US" sz="1200">
                          <a:effectLst/>
                        </a:rPr>
                        <a:t>All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769" marR="54769" marT="0" marB="0" anchor="ctr"/>
                </a:tc>
                <a:tc>
                  <a:txBody>
                    <a:bodyPr/>
                    <a:lstStyle/>
                    <a:p>
                      <a:pPr marL="0" marR="0" algn="ctr">
                        <a:lnSpc>
                          <a:spcPct val="100000"/>
                        </a:lnSpc>
                        <a:spcBef>
                          <a:spcPts val="0"/>
                        </a:spcBef>
                        <a:spcAft>
                          <a:spcPts val="0"/>
                        </a:spcAft>
                      </a:pPr>
                      <a:r>
                        <a:rPr lang="en-US" sz="1200" dirty="0">
                          <a:effectLst/>
                        </a:rPr>
                        <a:t>- 4-leg intersections</a:t>
                      </a:r>
                    </a:p>
                    <a:p>
                      <a:pPr marL="0" marR="0" algn="ctr">
                        <a:lnSpc>
                          <a:spcPct val="100000"/>
                        </a:lnSpc>
                        <a:spcBef>
                          <a:spcPts val="0"/>
                        </a:spcBef>
                        <a:spcAft>
                          <a:spcPts val="0"/>
                        </a:spcAft>
                      </a:pPr>
                      <a:r>
                        <a:rPr lang="en-US" sz="1200" dirty="0">
                          <a:effectLst/>
                        </a:rPr>
                        <a:t>- 53 Stop-controlled intersections in NC</a:t>
                      </a:r>
                    </a:p>
                    <a:p>
                      <a:pPr marL="0" marR="0" algn="ctr">
                        <a:lnSpc>
                          <a:spcPct val="100000"/>
                        </a:lnSpc>
                        <a:spcBef>
                          <a:spcPts val="0"/>
                        </a:spcBef>
                        <a:spcAft>
                          <a:spcPts val="0"/>
                        </a:spcAft>
                      </a:pPr>
                      <a:r>
                        <a:rPr lang="en-US" sz="1200" dirty="0">
                          <a:effectLst/>
                        </a:rPr>
                        <a:t>- 680 to 15,400 AADT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769" marR="54769" marT="0" marB="0" anchor="ctr"/>
                </a:tc>
                <a:extLst>
                  <a:ext uri="{0D108BD9-81ED-4DB2-BD59-A6C34878D82A}">
                    <a16:rowId xmlns:a16="http://schemas.microsoft.com/office/drawing/2014/main" val="677046014"/>
                  </a:ext>
                </a:extLst>
              </a:tr>
            </a:tbl>
          </a:graphicData>
        </a:graphic>
      </p:graphicFrame>
      <p:sp>
        <p:nvSpPr>
          <p:cNvPr id="5" name="Rounded Rectangle 4"/>
          <p:cNvSpPr/>
          <p:nvPr/>
        </p:nvSpPr>
        <p:spPr>
          <a:xfrm>
            <a:off x="5763142" y="3125579"/>
            <a:ext cx="601218" cy="246888"/>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ounded Rectangle 8"/>
          <p:cNvSpPr/>
          <p:nvPr/>
        </p:nvSpPr>
        <p:spPr>
          <a:xfrm>
            <a:off x="4385279" y="3425218"/>
            <a:ext cx="1120140" cy="882026"/>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88625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2209800" y="1600201"/>
            <a:ext cx="7886700" cy="3506819"/>
          </a:xfrm>
        </p:spPr>
        <p:txBody>
          <a:bodyPr>
            <a:normAutofit/>
          </a:bodyPr>
          <a:lstStyle/>
          <a:p>
            <a:pPr marL="0" indent="0">
              <a:buNone/>
            </a:pPr>
            <a:r>
              <a:rPr lang="en-US" u="sng" dirty="0"/>
              <a:t>Meta-Analysis</a:t>
            </a:r>
            <a:r>
              <a:rPr lang="en-US" dirty="0"/>
              <a:t>:</a:t>
            </a:r>
          </a:p>
          <a:p>
            <a:pPr marL="0" indent="0">
              <a:buNone/>
            </a:pPr>
            <a:endParaRPr lang="en-US" dirty="0"/>
          </a:p>
        </p:txBody>
      </p:sp>
      <mc:AlternateContent xmlns:mc="http://schemas.openxmlformats.org/markup-compatibility/2006" xmlns:a14="http://schemas.microsoft.com/office/drawing/2010/main">
        <mc:Choice Requires="a14">
          <p:sp>
            <p:nvSpPr>
              <p:cNvPr id="5" name="Rectangle 4"/>
              <p:cNvSpPr/>
              <p:nvPr/>
            </p:nvSpPr>
            <p:spPr>
              <a:xfrm>
                <a:off x="2891028" y="2455980"/>
                <a:ext cx="6405372" cy="7009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𝐶𝑀𝐹</m:t>
                          </m:r>
                        </m:e>
                        <m:sub>
                          <m:r>
                            <a:rPr lang="en-US" sz="1350" i="1">
                              <a:latin typeface="Cambria Math" panose="02040503050406030204" pitchFamily="18" charset="0"/>
                            </a:rPr>
                            <m:t>𝑐𝑜𝑚𝑏</m:t>
                          </m:r>
                        </m:sub>
                      </m:sSub>
                      <m:r>
                        <a:rPr lang="en-US" sz="1350">
                          <a:latin typeface="Cambria Math" panose="02040503050406030204" pitchFamily="18" charset="0"/>
                        </a:rPr>
                        <m:t>=</m:t>
                      </m:r>
                      <m:f>
                        <m:fPr>
                          <m:ctrlPr>
                            <a:rPr lang="en-US" sz="1350" i="1">
                              <a:latin typeface="Cambria Math" panose="02040503050406030204" pitchFamily="18" charset="0"/>
                            </a:rPr>
                          </m:ctrlPr>
                        </m:fPr>
                        <m:num>
                          <m:nary>
                            <m:naryPr>
                              <m:chr m:val="∑"/>
                              <m:limLoc m:val="subSup"/>
                              <m:ctrlPr>
                                <a:rPr lang="en-US" sz="1350" i="1">
                                  <a:latin typeface="Cambria Math" panose="02040503050406030204" pitchFamily="18" charset="0"/>
                                </a:rPr>
                              </m:ctrlPr>
                            </m:naryPr>
                            <m:sub>
                              <m:r>
                                <a:rPr lang="en-US" sz="1350" i="1">
                                  <a:latin typeface="Cambria Math" panose="02040503050406030204" pitchFamily="18" charset="0"/>
                                </a:rPr>
                                <m:t>𝑖</m:t>
                              </m:r>
                              <m:r>
                                <a:rPr lang="en-US" sz="1350">
                                  <a:latin typeface="Cambria Math" panose="02040503050406030204" pitchFamily="18" charset="0"/>
                                </a:rPr>
                                <m:t>=1</m:t>
                              </m:r>
                            </m:sub>
                            <m:sup>
                              <m:r>
                                <a:rPr lang="en-US" sz="1350" i="1">
                                  <a:latin typeface="Cambria Math" panose="02040503050406030204" pitchFamily="18" charset="0"/>
                                </a:rPr>
                                <m:t>𝑛</m:t>
                              </m:r>
                            </m:sup>
                            <m:e>
                              <m:f>
                                <m:fPr>
                                  <m:type m:val="lin"/>
                                  <m:ctrlPr>
                                    <a:rPr lang="en-US" sz="1350" i="1">
                                      <a:latin typeface="Cambria Math" panose="02040503050406030204" pitchFamily="18" charset="0"/>
                                    </a:rPr>
                                  </m:ctrlPr>
                                </m:fPr>
                                <m:num>
                                  <m:sSub>
                                    <m:sSubPr>
                                      <m:ctrlPr>
                                        <a:rPr lang="en-US" sz="1350" i="1">
                                          <a:latin typeface="Cambria Math" panose="02040503050406030204" pitchFamily="18" charset="0"/>
                                        </a:rPr>
                                      </m:ctrlPr>
                                    </m:sSubPr>
                                    <m:e>
                                      <m:r>
                                        <a:rPr lang="en-US" sz="1350" i="1">
                                          <a:latin typeface="Cambria Math" panose="02040503050406030204" pitchFamily="18" charset="0"/>
                                        </a:rPr>
                                        <m:t>𝐶𝑀𝐹</m:t>
                                      </m:r>
                                    </m:e>
                                    <m:sub>
                                      <m:r>
                                        <a:rPr lang="en-US" sz="1350" i="1">
                                          <a:latin typeface="Cambria Math" panose="02040503050406030204" pitchFamily="18" charset="0"/>
                                        </a:rPr>
                                        <m:t>𝑖</m:t>
                                      </m:r>
                                    </m:sub>
                                  </m:sSub>
                                </m:num>
                                <m:den>
                                  <m:sSubSup>
                                    <m:sSubSupPr>
                                      <m:ctrlPr>
                                        <a:rPr lang="en-US" sz="1350" i="1">
                                          <a:latin typeface="Cambria Math" panose="02040503050406030204" pitchFamily="18" charset="0"/>
                                        </a:rPr>
                                      </m:ctrlPr>
                                    </m:sSubSupPr>
                                    <m:e>
                                      <m:r>
                                        <a:rPr lang="en-US" sz="1350" i="1">
                                          <a:latin typeface="Cambria Math" panose="02040503050406030204" pitchFamily="18" charset="0"/>
                                        </a:rPr>
                                        <m:t>𝑆𝐸</m:t>
                                      </m:r>
                                    </m:e>
                                    <m:sub>
                                      <m:r>
                                        <a:rPr lang="en-US" sz="1350" i="1">
                                          <a:latin typeface="Cambria Math" panose="02040503050406030204" pitchFamily="18" charset="0"/>
                                        </a:rPr>
                                        <m:t>𝑖</m:t>
                                      </m:r>
                                    </m:sub>
                                    <m:sup>
                                      <m:r>
                                        <a:rPr lang="en-US" sz="1350">
                                          <a:latin typeface="Cambria Math" panose="02040503050406030204" pitchFamily="18" charset="0"/>
                                        </a:rPr>
                                        <m:t>2</m:t>
                                      </m:r>
                                    </m:sup>
                                  </m:sSubSup>
                                </m:den>
                              </m:f>
                            </m:e>
                          </m:nary>
                        </m:num>
                        <m:den>
                          <m:nary>
                            <m:naryPr>
                              <m:chr m:val="∑"/>
                              <m:limLoc m:val="subSup"/>
                              <m:ctrlPr>
                                <a:rPr lang="en-US" sz="1350" i="1">
                                  <a:latin typeface="Cambria Math" panose="02040503050406030204" pitchFamily="18" charset="0"/>
                                </a:rPr>
                              </m:ctrlPr>
                            </m:naryPr>
                            <m:sub>
                              <m:r>
                                <a:rPr lang="en-US" sz="1350" i="1">
                                  <a:latin typeface="Cambria Math" panose="02040503050406030204" pitchFamily="18" charset="0"/>
                                </a:rPr>
                                <m:t>𝑖</m:t>
                              </m:r>
                              <m:r>
                                <a:rPr lang="en-US" sz="1350">
                                  <a:latin typeface="Cambria Math" panose="02040503050406030204" pitchFamily="18" charset="0"/>
                                </a:rPr>
                                <m:t>=1</m:t>
                              </m:r>
                            </m:sub>
                            <m:sup>
                              <m:r>
                                <a:rPr lang="en-US" sz="1350" i="1">
                                  <a:latin typeface="Cambria Math" panose="02040503050406030204" pitchFamily="18" charset="0"/>
                                </a:rPr>
                                <m:t>𝑛</m:t>
                              </m:r>
                            </m:sup>
                            <m:e>
                              <m:f>
                                <m:fPr>
                                  <m:type m:val="lin"/>
                                  <m:ctrlPr>
                                    <a:rPr lang="en-US" sz="1350" i="1">
                                      <a:latin typeface="Cambria Math" panose="02040503050406030204" pitchFamily="18" charset="0"/>
                                    </a:rPr>
                                  </m:ctrlPr>
                                </m:fPr>
                                <m:num>
                                  <m:r>
                                    <a:rPr lang="en-US" sz="1350">
                                      <a:latin typeface="Cambria Math" panose="02040503050406030204" pitchFamily="18" charset="0"/>
                                    </a:rPr>
                                    <m:t>1</m:t>
                                  </m:r>
                                </m:num>
                                <m:den>
                                  <m:sSubSup>
                                    <m:sSubSupPr>
                                      <m:ctrlPr>
                                        <a:rPr lang="en-US" sz="1350" i="1">
                                          <a:latin typeface="Cambria Math" panose="02040503050406030204" pitchFamily="18" charset="0"/>
                                        </a:rPr>
                                      </m:ctrlPr>
                                    </m:sSubSupPr>
                                    <m:e>
                                      <m:r>
                                        <a:rPr lang="en-US" sz="1350" i="1">
                                          <a:latin typeface="Cambria Math" panose="02040503050406030204" pitchFamily="18" charset="0"/>
                                        </a:rPr>
                                        <m:t>𝑆𝐸</m:t>
                                      </m:r>
                                    </m:e>
                                    <m:sub>
                                      <m:r>
                                        <a:rPr lang="en-US" sz="1350" i="1">
                                          <a:latin typeface="Cambria Math" panose="02040503050406030204" pitchFamily="18" charset="0"/>
                                        </a:rPr>
                                        <m:t>𝑖</m:t>
                                      </m:r>
                                    </m:sub>
                                    <m:sup>
                                      <m:r>
                                        <a:rPr lang="en-US" sz="1350">
                                          <a:latin typeface="Cambria Math" panose="02040503050406030204" pitchFamily="18" charset="0"/>
                                        </a:rPr>
                                        <m:t>2</m:t>
                                      </m:r>
                                    </m:sup>
                                  </m:sSubSup>
                                </m:den>
                              </m:f>
                            </m:e>
                          </m:nary>
                        </m:den>
                      </m:f>
                      <m:r>
                        <a:rPr lang="en-US" sz="1350">
                          <a:latin typeface="Cambria Math" panose="02040503050406030204" pitchFamily="18" charset="0"/>
                        </a:rPr>
                        <m:t>=</m:t>
                      </m:r>
                      <m:f>
                        <m:fPr>
                          <m:ctrlPr>
                            <a:rPr lang="en-US" sz="1350" i="1">
                              <a:latin typeface="Cambria Math" panose="02040503050406030204" pitchFamily="18" charset="0"/>
                            </a:rPr>
                          </m:ctrlPr>
                        </m:fPr>
                        <m:num>
                          <m:f>
                            <m:fPr>
                              <m:type m:val="skw"/>
                              <m:ctrlPr>
                                <a:rPr lang="en-US" sz="1350" i="1">
                                  <a:latin typeface="Cambria Math" panose="02040503050406030204" pitchFamily="18" charset="0"/>
                                </a:rPr>
                              </m:ctrlPr>
                            </m:fPr>
                            <m:num>
                              <m:r>
                                <a:rPr lang="en-US" sz="1350">
                                  <a:latin typeface="Cambria Math" panose="02040503050406030204" pitchFamily="18" charset="0"/>
                                </a:rPr>
                                <m:t>0.52</m:t>
                              </m:r>
                            </m:num>
                            <m:den>
                              <m:sSup>
                                <m:sSupPr>
                                  <m:ctrlPr>
                                    <a:rPr lang="en-US" sz="1350" i="1">
                                      <a:latin typeface="Cambria Math" panose="02040503050406030204" pitchFamily="18" charset="0"/>
                                    </a:rPr>
                                  </m:ctrlPr>
                                </m:sSupPr>
                                <m:e>
                                  <m:r>
                                    <a:rPr lang="en-US" sz="1350">
                                      <a:latin typeface="Cambria Math" panose="02040503050406030204" pitchFamily="18" charset="0"/>
                                    </a:rPr>
                                    <m:t>0.04</m:t>
                                  </m:r>
                                </m:e>
                                <m:sup>
                                  <m:r>
                                    <a:rPr lang="en-US" sz="1350">
                                      <a:latin typeface="Cambria Math" panose="02040503050406030204" pitchFamily="18" charset="0"/>
                                    </a:rPr>
                                    <m:t>2</m:t>
                                  </m:r>
                                </m:sup>
                              </m:sSup>
                            </m:den>
                          </m:f>
                          <m:r>
                            <a:rPr lang="en-US" sz="1350">
                              <a:latin typeface="Cambria Math" panose="02040503050406030204" pitchFamily="18" charset="0"/>
                            </a:rPr>
                            <m:t>+</m:t>
                          </m:r>
                          <m:f>
                            <m:fPr>
                              <m:type m:val="skw"/>
                              <m:ctrlPr>
                                <a:rPr lang="en-US" sz="1350" i="1">
                                  <a:latin typeface="Cambria Math" panose="02040503050406030204" pitchFamily="18" charset="0"/>
                                </a:rPr>
                              </m:ctrlPr>
                            </m:fPr>
                            <m:num>
                              <m:r>
                                <a:rPr lang="en-US" sz="1350">
                                  <a:latin typeface="Cambria Math" panose="02040503050406030204" pitchFamily="18" charset="0"/>
                                </a:rPr>
                                <m:t>0.319</m:t>
                              </m:r>
                            </m:num>
                            <m:den>
                              <m:sSup>
                                <m:sSupPr>
                                  <m:ctrlPr>
                                    <a:rPr lang="en-US" sz="1350" i="1">
                                      <a:latin typeface="Cambria Math" panose="02040503050406030204" pitchFamily="18" charset="0"/>
                                    </a:rPr>
                                  </m:ctrlPr>
                                </m:sSupPr>
                                <m:e>
                                  <m:r>
                                    <a:rPr lang="en-US" sz="1350">
                                      <a:latin typeface="Cambria Math" panose="02040503050406030204" pitchFamily="18" charset="0"/>
                                    </a:rPr>
                                    <m:t>0.022</m:t>
                                  </m:r>
                                </m:e>
                                <m:sup>
                                  <m:r>
                                    <a:rPr lang="en-US" sz="1350">
                                      <a:latin typeface="Cambria Math" panose="02040503050406030204" pitchFamily="18" charset="0"/>
                                    </a:rPr>
                                    <m:t>2</m:t>
                                  </m:r>
                                </m:sup>
                              </m:sSup>
                            </m:den>
                          </m:f>
                        </m:num>
                        <m:den>
                          <m:f>
                            <m:fPr>
                              <m:type m:val="skw"/>
                              <m:ctrlPr>
                                <a:rPr lang="en-US" sz="1350" i="1">
                                  <a:latin typeface="Cambria Math" panose="02040503050406030204" pitchFamily="18" charset="0"/>
                                </a:rPr>
                              </m:ctrlPr>
                            </m:fPr>
                            <m:num>
                              <m:r>
                                <a:rPr lang="en-US" sz="1350">
                                  <a:latin typeface="Cambria Math" panose="02040503050406030204" pitchFamily="18" charset="0"/>
                                </a:rPr>
                                <m:t>1</m:t>
                              </m:r>
                            </m:num>
                            <m:den>
                              <m:sSup>
                                <m:sSupPr>
                                  <m:ctrlPr>
                                    <a:rPr lang="en-US" sz="1350" i="1">
                                      <a:latin typeface="Cambria Math" panose="02040503050406030204" pitchFamily="18" charset="0"/>
                                    </a:rPr>
                                  </m:ctrlPr>
                                </m:sSupPr>
                                <m:e>
                                  <m:r>
                                    <a:rPr lang="en-US" sz="1350">
                                      <a:latin typeface="Cambria Math" panose="02040503050406030204" pitchFamily="18" charset="0"/>
                                    </a:rPr>
                                    <m:t>0.04</m:t>
                                  </m:r>
                                </m:e>
                                <m:sup>
                                  <m:r>
                                    <a:rPr lang="en-US" sz="1350">
                                      <a:latin typeface="Cambria Math" panose="02040503050406030204" pitchFamily="18" charset="0"/>
                                    </a:rPr>
                                    <m:t>2</m:t>
                                  </m:r>
                                </m:sup>
                              </m:sSup>
                            </m:den>
                          </m:f>
                          <m:r>
                            <a:rPr lang="en-US" sz="1350">
                              <a:latin typeface="Cambria Math" panose="02040503050406030204" pitchFamily="18" charset="0"/>
                            </a:rPr>
                            <m:t>+</m:t>
                          </m:r>
                          <m:f>
                            <m:fPr>
                              <m:type m:val="skw"/>
                              <m:ctrlPr>
                                <a:rPr lang="en-US" sz="1350" i="1">
                                  <a:latin typeface="Cambria Math" panose="02040503050406030204" pitchFamily="18" charset="0"/>
                                </a:rPr>
                              </m:ctrlPr>
                            </m:fPr>
                            <m:num>
                              <m:r>
                                <a:rPr lang="en-US" sz="1350">
                                  <a:latin typeface="Cambria Math" panose="02040503050406030204" pitchFamily="18" charset="0"/>
                                </a:rPr>
                                <m:t>1</m:t>
                              </m:r>
                            </m:num>
                            <m:den>
                              <m:sSup>
                                <m:sSupPr>
                                  <m:ctrlPr>
                                    <a:rPr lang="en-US" sz="1350" i="1">
                                      <a:latin typeface="Cambria Math" panose="02040503050406030204" pitchFamily="18" charset="0"/>
                                    </a:rPr>
                                  </m:ctrlPr>
                                </m:sSupPr>
                                <m:e>
                                  <m:r>
                                    <a:rPr lang="en-US" sz="1350">
                                      <a:latin typeface="Cambria Math" panose="02040503050406030204" pitchFamily="18" charset="0"/>
                                    </a:rPr>
                                    <m:t>0.022</m:t>
                                  </m:r>
                                </m:e>
                                <m:sup>
                                  <m:r>
                                    <a:rPr lang="en-US" sz="1350">
                                      <a:latin typeface="Cambria Math" panose="02040503050406030204" pitchFamily="18" charset="0"/>
                                    </a:rPr>
                                    <m:t>2</m:t>
                                  </m:r>
                                </m:sup>
                              </m:sSup>
                            </m:den>
                          </m:f>
                        </m:den>
                      </m:f>
                      <m:r>
                        <a:rPr lang="en-US" sz="1350">
                          <a:latin typeface="Cambria Math" panose="02040503050406030204" pitchFamily="18" charset="0"/>
                        </a:rPr>
                        <m:t>=0.37</m:t>
                      </m:r>
                    </m:oMath>
                  </m:oMathPara>
                </a14:m>
                <a:endParaRPr lang="en-US" sz="1350" dirty="0"/>
              </a:p>
            </p:txBody>
          </p:sp>
        </mc:Choice>
        <mc:Fallback xmlns="">
          <p:sp>
            <p:nvSpPr>
              <p:cNvPr id="5" name="Rectangle 4"/>
              <p:cNvSpPr>
                <a:spLocks noRot="1" noChangeAspect="1" noMove="1" noResize="1" noEditPoints="1" noAdjustHandles="1" noChangeArrowheads="1" noChangeShapeType="1" noTextEdit="1"/>
              </p:cNvSpPr>
              <p:nvPr/>
            </p:nvSpPr>
            <p:spPr>
              <a:xfrm>
                <a:off x="2891028" y="2455980"/>
                <a:ext cx="6405372" cy="70096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743200" y="3339502"/>
                <a:ext cx="6781800" cy="73962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350" i="1">
                          <a:latin typeface="Cambria Math" panose="02040503050406030204" pitchFamily="18" charset="0"/>
                        </a:rPr>
                        <m:t>𝑆𝐸</m:t>
                      </m:r>
                      <m:r>
                        <a:rPr lang="en-US" sz="1350">
                          <a:latin typeface="Cambria Math" panose="02040503050406030204" pitchFamily="18" charset="0"/>
                        </a:rPr>
                        <m:t>(</m:t>
                      </m:r>
                      <m:sSub>
                        <m:sSubPr>
                          <m:ctrlPr>
                            <a:rPr lang="en-US" sz="1350" i="1">
                              <a:latin typeface="Cambria Math" panose="02040503050406030204" pitchFamily="18" charset="0"/>
                            </a:rPr>
                          </m:ctrlPr>
                        </m:sSubPr>
                        <m:e>
                          <m:r>
                            <a:rPr lang="en-US" sz="1350" i="1">
                              <a:latin typeface="Cambria Math" panose="02040503050406030204" pitchFamily="18" charset="0"/>
                            </a:rPr>
                            <m:t>𝐶𝑀𝐹</m:t>
                          </m:r>
                        </m:e>
                        <m:sub>
                          <m:r>
                            <a:rPr lang="en-US" sz="1350" i="1">
                              <a:latin typeface="Cambria Math" panose="02040503050406030204" pitchFamily="18" charset="0"/>
                            </a:rPr>
                            <m:t>𝑐𝑜𝑚𝑏</m:t>
                          </m:r>
                        </m:sub>
                      </m:sSub>
                      <m:r>
                        <a:rPr lang="en-US" sz="1350">
                          <a:latin typeface="Cambria Math" panose="02040503050406030204" pitchFamily="18" charset="0"/>
                        </a:rPr>
                        <m:t>)=</m:t>
                      </m:r>
                      <m:rad>
                        <m:radPr>
                          <m:degHide m:val="on"/>
                          <m:ctrlPr>
                            <a:rPr lang="en-US" sz="1350" i="1">
                              <a:latin typeface="Cambria Math" panose="02040503050406030204" pitchFamily="18" charset="0"/>
                            </a:rPr>
                          </m:ctrlPr>
                        </m:radPr>
                        <m:deg/>
                        <m:e>
                          <m:f>
                            <m:fPr>
                              <m:ctrlPr>
                                <a:rPr lang="en-US" sz="1350" i="1">
                                  <a:latin typeface="Cambria Math" panose="02040503050406030204" pitchFamily="18" charset="0"/>
                                </a:rPr>
                              </m:ctrlPr>
                            </m:fPr>
                            <m:num>
                              <m:r>
                                <a:rPr lang="en-US" sz="1350">
                                  <a:latin typeface="Cambria Math" panose="02040503050406030204" pitchFamily="18" charset="0"/>
                                </a:rPr>
                                <m:t>1</m:t>
                              </m:r>
                            </m:num>
                            <m:den>
                              <m:nary>
                                <m:naryPr>
                                  <m:chr m:val="∑"/>
                                  <m:limLoc m:val="subSup"/>
                                  <m:ctrlPr>
                                    <a:rPr lang="en-US" sz="1350" i="1">
                                      <a:latin typeface="Cambria Math" panose="02040503050406030204" pitchFamily="18" charset="0"/>
                                    </a:rPr>
                                  </m:ctrlPr>
                                </m:naryPr>
                                <m:sub>
                                  <m:r>
                                    <a:rPr lang="en-US" sz="1350" i="1">
                                      <a:latin typeface="Cambria Math" panose="02040503050406030204" pitchFamily="18" charset="0"/>
                                    </a:rPr>
                                    <m:t>𝑖</m:t>
                                  </m:r>
                                  <m:r>
                                    <a:rPr lang="en-US" sz="1350">
                                      <a:latin typeface="Cambria Math" panose="02040503050406030204" pitchFamily="18" charset="0"/>
                                    </a:rPr>
                                    <m:t>=1</m:t>
                                  </m:r>
                                </m:sub>
                                <m:sup>
                                  <m:r>
                                    <a:rPr lang="en-US" sz="1350" i="1">
                                      <a:latin typeface="Cambria Math" panose="02040503050406030204" pitchFamily="18" charset="0"/>
                                    </a:rPr>
                                    <m:t>𝑛</m:t>
                                  </m:r>
                                </m:sup>
                                <m:e>
                                  <m:f>
                                    <m:fPr>
                                      <m:type m:val="lin"/>
                                      <m:ctrlPr>
                                        <a:rPr lang="en-US" sz="1350" i="1">
                                          <a:latin typeface="Cambria Math" panose="02040503050406030204" pitchFamily="18" charset="0"/>
                                        </a:rPr>
                                      </m:ctrlPr>
                                    </m:fPr>
                                    <m:num>
                                      <m:r>
                                        <a:rPr lang="en-US" sz="1350">
                                          <a:latin typeface="Cambria Math" panose="02040503050406030204" pitchFamily="18" charset="0"/>
                                        </a:rPr>
                                        <m:t>1</m:t>
                                      </m:r>
                                    </m:num>
                                    <m:den>
                                      <m:sSubSup>
                                        <m:sSubSupPr>
                                          <m:ctrlPr>
                                            <a:rPr lang="en-US" sz="1350" i="1">
                                              <a:latin typeface="Cambria Math" panose="02040503050406030204" pitchFamily="18" charset="0"/>
                                            </a:rPr>
                                          </m:ctrlPr>
                                        </m:sSubSupPr>
                                        <m:e>
                                          <m:r>
                                            <a:rPr lang="en-US" sz="1350" i="1">
                                              <a:latin typeface="Cambria Math" panose="02040503050406030204" pitchFamily="18" charset="0"/>
                                            </a:rPr>
                                            <m:t>𝑆𝐸</m:t>
                                          </m:r>
                                        </m:e>
                                        <m:sub>
                                          <m:r>
                                            <a:rPr lang="en-US" sz="1350" i="1">
                                              <a:latin typeface="Cambria Math" panose="02040503050406030204" pitchFamily="18" charset="0"/>
                                            </a:rPr>
                                            <m:t>𝑖</m:t>
                                          </m:r>
                                        </m:sub>
                                        <m:sup>
                                          <m:r>
                                            <a:rPr lang="en-US" sz="1350">
                                              <a:latin typeface="Cambria Math" panose="02040503050406030204" pitchFamily="18" charset="0"/>
                                            </a:rPr>
                                            <m:t>2</m:t>
                                          </m:r>
                                        </m:sup>
                                      </m:sSubSup>
                                    </m:den>
                                  </m:f>
                                </m:e>
                              </m:nary>
                            </m:den>
                          </m:f>
                        </m:e>
                      </m:rad>
                      <m:r>
                        <a:rPr lang="en-US" sz="1350">
                          <a:latin typeface="Cambria Math" panose="02040503050406030204" pitchFamily="18" charset="0"/>
                        </a:rPr>
                        <m:t>=</m:t>
                      </m:r>
                      <m:rad>
                        <m:radPr>
                          <m:degHide m:val="on"/>
                          <m:ctrlPr>
                            <a:rPr lang="en-US" sz="1350" i="1">
                              <a:latin typeface="Cambria Math" panose="02040503050406030204" pitchFamily="18" charset="0"/>
                            </a:rPr>
                          </m:ctrlPr>
                        </m:radPr>
                        <m:deg/>
                        <m:e>
                          <m:f>
                            <m:fPr>
                              <m:ctrlPr>
                                <a:rPr lang="en-US" sz="1350" i="1">
                                  <a:latin typeface="Cambria Math" panose="02040503050406030204" pitchFamily="18" charset="0"/>
                                </a:rPr>
                              </m:ctrlPr>
                            </m:fPr>
                            <m:num>
                              <m:r>
                                <a:rPr lang="en-US" sz="1350">
                                  <a:latin typeface="Cambria Math" panose="02040503050406030204" pitchFamily="18" charset="0"/>
                                </a:rPr>
                                <m:t>1</m:t>
                              </m:r>
                            </m:num>
                            <m:den>
                              <m:f>
                                <m:fPr>
                                  <m:type m:val="skw"/>
                                  <m:ctrlPr>
                                    <a:rPr lang="en-US" sz="1350" i="1">
                                      <a:latin typeface="Cambria Math" panose="02040503050406030204" pitchFamily="18" charset="0"/>
                                    </a:rPr>
                                  </m:ctrlPr>
                                </m:fPr>
                                <m:num>
                                  <m:r>
                                    <a:rPr lang="en-US" sz="1350">
                                      <a:latin typeface="Cambria Math" panose="02040503050406030204" pitchFamily="18" charset="0"/>
                                    </a:rPr>
                                    <m:t>1</m:t>
                                  </m:r>
                                </m:num>
                                <m:den>
                                  <m:sSup>
                                    <m:sSupPr>
                                      <m:ctrlPr>
                                        <a:rPr lang="en-US" sz="1350" i="1">
                                          <a:latin typeface="Cambria Math" panose="02040503050406030204" pitchFamily="18" charset="0"/>
                                        </a:rPr>
                                      </m:ctrlPr>
                                    </m:sSupPr>
                                    <m:e>
                                      <m:r>
                                        <a:rPr lang="en-US" sz="1350">
                                          <a:latin typeface="Cambria Math" panose="02040503050406030204" pitchFamily="18" charset="0"/>
                                        </a:rPr>
                                        <m:t>0.04</m:t>
                                      </m:r>
                                    </m:e>
                                    <m:sup>
                                      <m:r>
                                        <a:rPr lang="en-US" sz="1350">
                                          <a:latin typeface="Cambria Math" panose="02040503050406030204" pitchFamily="18" charset="0"/>
                                        </a:rPr>
                                        <m:t>2</m:t>
                                      </m:r>
                                    </m:sup>
                                  </m:sSup>
                                </m:den>
                              </m:f>
                              <m:r>
                                <a:rPr lang="en-US" sz="1350">
                                  <a:latin typeface="Cambria Math" panose="02040503050406030204" pitchFamily="18" charset="0"/>
                                </a:rPr>
                                <m:t>+</m:t>
                              </m:r>
                              <m:f>
                                <m:fPr>
                                  <m:type m:val="skw"/>
                                  <m:ctrlPr>
                                    <a:rPr lang="en-US" sz="1350" i="1">
                                      <a:latin typeface="Cambria Math" panose="02040503050406030204" pitchFamily="18" charset="0"/>
                                    </a:rPr>
                                  </m:ctrlPr>
                                </m:fPr>
                                <m:num>
                                  <m:r>
                                    <a:rPr lang="en-US" sz="1350">
                                      <a:latin typeface="Cambria Math" panose="02040503050406030204" pitchFamily="18" charset="0"/>
                                    </a:rPr>
                                    <m:t>1</m:t>
                                  </m:r>
                                </m:num>
                                <m:den>
                                  <m:sSup>
                                    <m:sSupPr>
                                      <m:ctrlPr>
                                        <a:rPr lang="en-US" sz="1350" i="1">
                                          <a:latin typeface="Cambria Math" panose="02040503050406030204" pitchFamily="18" charset="0"/>
                                        </a:rPr>
                                      </m:ctrlPr>
                                    </m:sSupPr>
                                    <m:e>
                                      <m:r>
                                        <a:rPr lang="en-US" sz="1350">
                                          <a:latin typeface="Cambria Math" panose="02040503050406030204" pitchFamily="18" charset="0"/>
                                        </a:rPr>
                                        <m:t>0.022</m:t>
                                      </m:r>
                                    </m:e>
                                    <m:sup>
                                      <m:r>
                                        <a:rPr lang="en-US" sz="1350">
                                          <a:latin typeface="Cambria Math" panose="02040503050406030204" pitchFamily="18" charset="0"/>
                                        </a:rPr>
                                        <m:t>2</m:t>
                                      </m:r>
                                    </m:sup>
                                  </m:sSup>
                                </m:den>
                              </m:f>
                            </m:den>
                          </m:f>
                        </m:e>
                      </m:rad>
                      <m:r>
                        <a:rPr lang="en-US" sz="1350">
                          <a:latin typeface="Cambria Math" panose="02040503050406030204" pitchFamily="18" charset="0"/>
                        </a:rPr>
                        <m:t>=0.02</m:t>
                      </m:r>
                    </m:oMath>
                  </m:oMathPara>
                </a14:m>
                <a:endParaRPr lang="en-US" sz="1350" dirty="0"/>
              </a:p>
            </p:txBody>
          </p:sp>
        </mc:Choice>
        <mc:Fallback xmlns="">
          <p:sp>
            <p:nvSpPr>
              <p:cNvPr id="6" name="Rectangle 5"/>
              <p:cNvSpPr>
                <a:spLocks noRot="1" noChangeAspect="1" noMove="1" noResize="1" noEditPoints="1" noAdjustHandles="1" noChangeArrowheads="1" noChangeShapeType="1" noTextEdit="1"/>
              </p:cNvSpPr>
              <p:nvPr/>
            </p:nvSpPr>
            <p:spPr>
              <a:xfrm>
                <a:off x="2743200" y="3339502"/>
                <a:ext cx="6781800" cy="739626"/>
              </a:xfrm>
              <a:prstGeom prst="rect">
                <a:avLst/>
              </a:prstGeom>
              <a:blipFill>
                <a:blip r:embed="rId3"/>
                <a:stretch>
                  <a:fillRect/>
                </a:stretch>
              </a:blipFill>
            </p:spPr>
            <p:txBody>
              <a:bodyPr/>
              <a:lstStyle/>
              <a:p>
                <a:r>
                  <a:rPr lang="en-US">
                    <a:noFill/>
                  </a:rPr>
                  <a:t> </a:t>
                </a:r>
              </a:p>
            </p:txBody>
          </p:sp>
        </mc:Fallback>
      </mc:AlternateContent>
      <p:graphicFrame>
        <p:nvGraphicFramePr>
          <p:cNvPr id="7" name="Table 6"/>
          <p:cNvGraphicFramePr>
            <a:graphicFrameLocks noGrp="1"/>
          </p:cNvGraphicFramePr>
          <p:nvPr>
            <p:extLst>
              <p:ext uri="{D42A27DB-BD31-4B8C-83A1-F6EECF244321}">
                <p14:modId xmlns:p14="http://schemas.microsoft.com/office/powerpoint/2010/main" val="644871007"/>
              </p:ext>
            </p:extLst>
          </p:nvPr>
        </p:nvGraphicFramePr>
        <p:xfrm>
          <a:off x="3352801" y="4355352"/>
          <a:ext cx="6476998" cy="1054848"/>
        </p:xfrm>
        <a:graphic>
          <a:graphicData uri="http://schemas.openxmlformats.org/drawingml/2006/table">
            <a:tbl>
              <a:tblPr firstRow="1" firstCol="1" bandRow="1">
                <a:tableStyleId>{5C22544A-7EE6-4342-B048-85BDC9FD1C3A}</a:tableStyleId>
              </a:tblPr>
              <a:tblGrid>
                <a:gridCol w="1622589">
                  <a:extLst>
                    <a:ext uri="{9D8B030D-6E8A-4147-A177-3AD203B41FA5}">
                      <a16:colId xmlns:a16="http://schemas.microsoft.com/office/drawing/2014/main" val="1495260982"/>
                    </a:ext>
                  </a:extLst>
                </a:gridCol>
                <a:gridCol w="1620480">
                  <a:extLst>
                    <a:ext uri="{9D8B030D-6E8A-4147-A177-3AD203B41FA5}">
                      <a16:colId xmlns:a16="http://schemas.microsoft.com/office/drawing/2014/main" val="2422747720"/>
                    </a:ext>
                  </a:extLst>
                </a:gridCol>
                <a:gridCol w="1622589">
                  <a:extLst>
                    <a:ext uri="{9D8B030D-6E8A-4147-A177-3AD203B41FA5}">
                      <a16:colId xmlns:a16="http://schemas.microsoft.com/office/drawing/2014/main" val="3770679086"/>
                    </a:ext>
                  </a:extLst>
                </a:gridCol>
                <a:gridCol w="1611340">
                  <a:extLst>
                    <a:ext uri="{9D8B030D-6E8A-4147-A177-3AD203B41FA5}">
                      <a16:colId xmlns:a16="http://schemas.microsoft.com/office/drawing/2014/main" val="329176677"/>
                    </a:ext>
                  </a:extLst>
                </a:gridCol>
              </a:tblGrid>
              <a:tr h="341536">
                <a:tc rowSpan="2">
                  <a:txBody>
                    <a:bodyPr/>
                    <a:lstStyle/>
                    <a:p>
                      <a:pPr algn="ctr"/>
                      <a:r>
                        <a:rPr lang="en-US" sz="1800">
                          <a:effectLst/>
                        </a:rPr>
                        <a:t>Combined CMF</a:t>
                      </a:r>
                      <a:endParaRPr lang="en-US" sz="1800">
                        <a:effectLst/>
                        <a:latin typeface="Calibri" panose="020F0502020204030204" pitchFamily="34" charset="0"/>
                        <a:cs typeface="Times New Roman" panose="02020603050405020304" pitchFamily="18" charset="0"/>
                      </a:endParaRPr>
                    </a:p>
                  </a:txBody>
                  <a:tcPr marL="51435" marR="51435" marT="0" marB="0" anchor="ctr"/>
                </a:tc>
                <a:tc rowSpan="2">
                  <a:txBody>
                    <a:bodyPr/>
                    <a:lstStyle/>
                    <a:p>
                      <a:pPr algn="ctr"/>
                      <a:r>
                        <a:rPr lang="en-US" sz="1800">
                          <a:effectLst/>
                        </a:rPr>
                        <a:t>Combined SE</a:t>
                      </a:r>
                      <a:endParaRPr lang="en-US" sz="1800">
                        <a:effectLst/>
                        <a:latin typeface="Calibri" panose="020F0502020204030204" pitchFamily="34" charset="0"/>
                        <a:cs typeface="Times New Roman" panose="02020603050405020304" pitchFamily="18" charset="0"/>
                      </a:endParaRPr>
                    </a:p>
                  </a:txBody>
                  <a:tcPr marL="51435" marR="51435" marT="0" marB="0" anchor="ctr"/>
                </a:tc>
                <a:tc gridSpan="2">
                  <a:txBody>
                    <a:bodyPr/>
                    <a:lstStyle/>
                    <a:p>
                      <a:pPr algn="ctr"/>
                      <a:r>
                        <a:rPr lang="en-US" sz="1800" dirty="0">
                          <a:effectLst/>
                        </a:rPr>
                        <a:t>90% Confidence Interval of CMF</a:t>
                      </a:r>
                      <a:endParaRPr lang="en-US" sz="1800" dirty="0">
                        <a:effectLst/>
                        <a:latin typeface="Calibri" panose="020F0502020204030204" pitchFamily="34" charset="0"/>
                        <a:cs typeface="Times New Roman" panose="02020603050405020304" pitchFamily="18" charset="0"/>
                      </a:endParaRPr>
                    </a:p>
                  </a:txBody>
                  <a:tcPr marL="51435" marR="51435" marT="0" marB="0" anchor="ctr"/>
                </a:tc>
                <a:tc hMerge="1">
                  <a:txBody>
                    <a:bodyPr/>
                    <a:lstStyle/>
                    <a:p>
                      <a:endParaRPr lang="en-US"/>
                    </a:p>
                  </a:txBody>
                  <a:tcPr/>
                </a:tc>
                <a:extLst>
                  <a:ext uri="{0D108BD9-81ED-4DB2-BD59-A6C34878D82A}">
                    <a16:rowId xmlns:a16="http://schemas.microsoft.com/office/drawing/2014/main" val="485928106"/>
                  </a:ext>
                </a:extLst>
              </a:tr>
              <a:tr h="341536">
                <a:tc vMerge="1">
                  <a:txBody>
                    <a:bodyPr/>
                    <a:lstStyle/>
                    <a:p>
                      <a:endParaRPr lang="en-US"/>
                    </a:p>
                  </a:txBody>
                  <a:tcPr/>
                </a:tc>
                <a:tc vMerge="1">
                  <a:txBody>
                    <a:bodyPr/>
                    <a:lstStyle/>
                    <a:p>
                      <a:endParaRPr lang="en-US"/>
                    </a:p>
                  </a:txBody>
                  <a:tcPr/>
                </a:tc>
                <a:tc>
                  <a:txBody>
                    <a:bodyPr/>
                    <a:lstStyle/>
                    <a:p>
                      <a:pPr algn="ctr"/>
                      <a:r>
                        <a:rPr lang="en-US" sz="1800">
                          <a:effectLst/>
                        </a:rPr>
                        <a:t>Low</a:t>
                      </a:r>
                      <a:endParaRPr lang="en-US" sz="180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r>
                        <a:rPr lang="en-US" sz="1800">
                          <a:effectLst/>
                        </a:rPr>
                        <a:t>High</a:t>
                      </a:r>
                      <a:endParaRPr lang="en-US" sz="1800">
                        <a:effectLst/>
                        <a:latin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350338696"/>
                  </a:ext>
                </a:extLst>
              </a:tr>
              <a:tr h="371776">
                <a:tc>
                  <a:txBody>
                    <a:bodyPr/>
                    <a:lstStyle/>
                    <a:p>
                      <a:pPr algn="ctr"/>
                      <a:r>
                        <a:rPr lang="en-US" sz="1800" dirty="0">
                          <a:effectLst/>
                        </a:rPr>
                        <a:t>0.37</a:t>
                      </a:r>
                      <a:endParaRPr lang="en-US" sz="1800"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r>
                        <a:rPr lang="en-US" sz="1800">
                          <a:effectLst/>
                        </a:rPr>
                        <a:t>0.02</a:t>
                      </a:r>
                      <a:endParaRPr lang="en-US" sz="180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r>
                        <a:rPr lang="en-US" sz="1800" dirty="0">
                          <a:effectLst/>
                        </a:rPr>
                        <a:t>0.34</a:t>
                      </a:r>
                      <a:endParaRPr lang="en-US" sz="1800" dirty="0">
                        <a:effectLst/>
                        <a:latin typeface="Calibri" panose="020F0502020204030204" pitchFamily="34" charset="0"/>
                        <a:cs typeface="Times New Roman" panose="02020603050405020304" pitchFamily="18" charset="0"/>
                      </a:endParaRPr>
                    </a:p>
                  </a:txBody>
                  <a:tcPr marL="51435" marR="51435" marT="0" marB="0" anchor="ctr"/>
                </a:tc>
                <a:tc>
                  <a:txBody>
                    <a:bodyPr/>
                    <a:lstStyle/>
                    <a:p>
                      <a:pPr algn="ctr"/>
                      <a:r>
                        <a:rPr lang="en-US" sz="1800" dirty="0">
                          <a:effectLst/>
                        </a:rPr>
                        <a:t>0.40</a:t>
                      </a:r>
                      <a:endParaRPr lang="en-US" sz="1800" dirty="0">
                        <a:effectLst/>
                        <a:latin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240523795"/>
                  </a:ext>
                </a:extLst>
              </a:tr>
            </a:tbl>
          </a:graphicData>
        </a:graphic>
      </p:graphicFrame>
    </p:spTree>
    <p:extLst>
      <p:ext uri="{BB962C8B-B14F-4D97-AF65-F5344CB8AC3E}">
        <p14:creationId xmlns:p14="http://schemas.microsoft.com/office/powerpoint/2010/main" val="742480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2133600" y="1436174"/>
            <a:ext cx="8229600" cy="3506819"/>
          </a:xfrm>
        </p:spPr>
        <p:txBody>
          <a:bodyPr>
            <a:normAutofit/>
          </a:bodyPr>
          <a:lstStyle/>
          <a:p>
            <a:pPr marL="0" indent="0">
              <a:buNone/>
            </a:pPr>
            <a:r>
              <a:rPr lang="en-US" sz="2400" u="sng" dirty="0"/>
              <a:t>Compare with WC CMF</a:t>
            </a:r>
            <a:r>
              <a:rPr lang="en-US" sz="2400" dirty="0"/>
              <a:t>:</a:t>
            </a:r>
          </a:p>
          <a:p>
            <a:pPr marL="0" indent="0">
              <a:buNone/>
            </a:pPr>
            <a:r>
              <a:rPr lang="en-US" sz="2400" dirty="0"/>
              <a:t>	WC CMF 0.85 does NOT fall in the CI 0.34 - 0.40</a:t>
            </a:r>
          </a:p>
          <a:p>
            <a:pPr marL="0" indent="0">
              <a:buNone/>
            </a:pPr>
            <a:r>
              <a:rPr lang="en-US" sz="2400" dirty="0"/>
              <a:t>	Recommend updating the WC CRF as 63% ( i.e., 1 – 0.37)</a:t>
            </a:r>
          </a:p>
        </p:txBody>
      </p:sp>
      <p:graphicFrame>
        <p:nvGraphicFramePr>
          <p:cNvPr id="6" name="Table 5"/>
          <p:cNvGraphicFramePr>
            <a:graphicFrameLocks noGrp="1"/>
          </p:cNvGraphicFramePr>
          <p:nvPr>
            <p:extLst>
              <p:ext uri="{D42A27DB-BD31-4B8C-83A1-F6EECF244321}">
                <p14:modId xmlns:p14="http://schemas.microsoft.com/office/powerpoint/2010/main" val="2388040077"/>
              </p:ext>
            </p:extLst>
          </p:nvPr>
        </p:nvGraphicFramePr>
        <p:xfrm>
          <a:off x="2743200" y="3002553"/>
          <a:ext cx="8229600" cy="2208276"/>
        </p:xfrm>
        <a:graphic>
          <a:graphicData uri="http://schemas.openxmlformats.org/drawingml/2006/table">
            <a:tbl>
              <a:tblPr firstRow="1" firstCol="1" bandRow="1">
                <a:tableStyleId>{5C22544A-7EE6-4342-B048-85BDC9FD1C3A}</a:tableStyleId>
              </a:tblPr>
              <a:tblGrid>
                <a:gridCol w="2238318">
                  <a:extLst>
                    <a:ext uri="{9D8B030D-6E8A-4147-A177-3AD203B41FA5}">
                      <a16:colId xmlns:a16="http://schemas.microsoft.com/office/drawing/2014/main" val="3803434881"/>
                    </a:ext>
                  </a:extLst>
                </a:gridCol>
                <a:gridCol w="5991282">
                  <a:extLst>
                    <a:ext uri="{9D8B030D-6E8A-4147-A177-3AD203B41FA5}">
                      <a16:colId xmlns:a16="http://schemas.microsoft.com/office/drawing/2014/main" val="3754283560"/>
                    </a:ext>
                  </a:extLst>
                </a:gridCol>
              </a:tblGrid>
              <a:tr h="294263">
                <a:tc gridSpan="2">
                  <a:txBody>
                    <a:bodyPr/>
                    <a:lstStyle/>
                    <a:p>
                      <a:pPr marL="0" marR="0">
                        <a:lnSpc>
                          <a:spcPct val="115000"/>
                        </a:lnSpc>
                        <a:spcBef>
                          <a:spcPts val="200"/>
                        </a:spcBef>
                        <a:spcAft>
                          <a:spcPts val="0"/>
                        </a:spcAft>
                      </a:pPr>
                      <a:r>
                        <a:rPr lang="en-US" sz="1800" dirty="0">
                          <a:effectLst/>
                        </a:rPr>
                        <a:t>Convert 2-way STOP Signs to 4-way STOP Signs</a:t>
                      </a: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tc>
                <a:tc hMerge="1">
                  <a:txBody>
                    <a:bodyPr/>
                    <a:lstStyle/>
                    <a:p>
                      <a:endParaRPr lang="en-US"/>
                    </a:p>
                  </a:txBody>
                  <a:tcPr/>
                </a:tc>
                <a:extLst>
                  <a:ext uri="{0D108BD9-81ED-4DB2-BD59-A6C34878D82A}">
                    <a16:rowId xmlns:a16="http://schemas.microsoft.com/office/drawing/2014/main" val="435818901"/>
                  </a:ext>
                </a:extLst>
              </a:tr>
              <a:tr h="417904">
                <a:tc>
                  <a:txBody>
                    <a:bodyPr/>
                    <a:lstStyle/>
                    <a:p>
                      <a:pPr marL="0" marR="0">
                        <a:lnSpc>
                          <a:spcPct val="115000"/>
                        </a:lnSpc>
                        <a:spcBef>
                          <a:spcPts val="200"/>
                        </a:spcBef>
                        <a:spcAft>
                          <a:spcPts val="0"/>
                        </a:spcAft>
                      </a:pPr>
                      <a:r>
                        <a:rPr lang="en-US" sz="1800">
                          <a:effectLst/>
                        </a:rPr>
                        <a:t>Definition:</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nSpc>
                          <a:spcPct val="115000"/>
                        </a:lnSpc>
                        <a:spcBef>
                          <a:spcPts val="200"/>
                        </a:spcBef>
                        <a:spcAft>
                          <a:spcPts val="0"/>
                        </a:spcAft>
                      </a:pPr>
                      <a:r>
                        <a:rPr lang="en-US" sz="1800" dirty="0">
                          <a:effectLst/>
                        </a:rPr>
                        <a:t>Provide 4-way STOP signs where 2-way STOP signs existed previously</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1205940244"/>
                  </a:ext>
                </a:extLst>
              </a:tr>
              <a:tr h="300375">
                <a:tc>
                  <a:txBody>
                    <a:bodyPr/>
                    <a:lstStyle/>
                    <a:p>
                      <a:pPr marL="0" marR="0">
                        <a:lnSpc>
                          <a:spcPct val="115000"/>
                        </a:lnSpc>
                        <a:spcBef>
                          <a:spcPts val="200"/>
                        </a:spcBef>
                        <a:spcAft>
                          <a:spcPts val="0"/>
                        </a:spcAft>
                      </a:pPr>
                      <a:r>
                        <a:rPr lang="en-US" sz="1800">
                          <a:effectLst/>
                        </a:rPr>
                        <a:t>Reduction Factor (%):</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nSpc>
                          <a:spcPct val="115000"/>
                        </a:lnSpc>
                        <a:spcBef>
                          <a:spcPts val="200"/>
                        </a:spcBef>
                        <a:spcAft>
                          <a:spcPts val="0"/>
                        </a:spcAft>
                      </a:pPr>
                      <a:r>
                        <a:rPr lang="en-US" sz="1800" b="1" u="sng" dirty="0">
                          <a:solidFill>
                            <a:schemeClr val="tx1"/>
                          </a:solidFill>
                          <a:effectLst/>
                        </a:rPr>
                        <a:t>15  -&gt;  63</a:t>
                      </a:r>
                      <a:endParaRPr lang="en-US" sz="1800" b="1" u="sng"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3254772204"/>
                  </a:ext>
                </a:extLst>
              </a:tr>
              <a:tr h="300375">
                <a:tc>
                  <a:txBody>
                    <a:bodyPr/>
                    <a:lstStyle/>
                    <a:p>
                      <a:pPr marL="0" marR="0">
                        <a:lnSpc>
                          <a:spcPct val="115000"/>
                        </a:lnSpc>
                        <a:spcBef>
                          <a:spcPts val="200"/>
                        </a:spcBef>
                        <a:spcAft>
                          <a:spcPts val="0"/>
                        </a:spcAft>
                      </a:pPr>
                      <a:r>
                        <a:rPr lang="en-US" sz="1800">
                          <a:effectLst/>
                        </a:rPr>
                        <a:t>Service Life (Years):</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nSpc>
                          <a:spcPct val="115000"/>
                        </a:lnSpc>
                        <a:spcBef>
                          <a:spcPts val="200"/>
                        </a:spcBef>
                        <a:spcAft>
                          <a:spcPts val="0"/>
                        </a:spcAft>
                      </a:pPr>
                      <a:r>
                        <a:rPr lang="en-US" sz="1800">
                          <a:effectLst/>
                        </a:rPr>
                        <a:t>6</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739019893"/>
                  </a:ext>
                </a:extLst>
              </a:tr>
              <a:tr h="300375">
                <a:tc>
                  <a:txBody>
                    <a:bodyPr/>
                    <a:lstStyle/>
                    <a:p>
                      <a:pPr marL="0" marR="0">
                        <a:lnSpc>
                          <a:spcPct val="115000"/>
                        </a:lnSpc>
                        <a:spcBef>
                          <a:spcPts val="200"/>
                        </a:spcBef>
                        <a:spcAft>
                          <a:spcPts val="0"/>
                        </a:spcAft>
                      </a:pPr>
                      <a:r>
                        <a:rPr lang="en-US" sz="1800">
                          <a:effectLst/>
                        </a:rPr>
                        <a:t>Maintenance Cost:</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nSpc>
                          <a:spcPct val="115000"/>
                        </a:lnSpc>
                        <a:spcBef>
                          <a:spcPts val="200"/>
                        </a:spcBef>
                        <a:spcAft>
                          <a:spcPts val="0"/>
                        </a:spcAft>
                      </a:pPr>
                      <a:r>
                        <a:rPr lang="en-US" sz="1800">
                          <a:effectLst/>
                        </a:rPr>
                        <a:t>N/A</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2938489774"/>
                  </a:ext>
                </a:extLst>
              </a:tr>
              <a:tr h="300375">
                <a:tc>
                  <a:txBody>
                    <a:bodyPr/>
                    <a:lstStyle/>
                    <a:p>
                      <a:pPr marL="0" marR="0">
                        <a:lnSpc>
                          <a:spcPct val="115000"/>
                        </a:lnSpc>
                        <a:spcBef>
                          <a:spcPts val="200"/>
                        </a:spcBef>
                        <a:spcAft>
                          <a:spcPts val="0"/>
                        </a:spcAft>
                      </a:pPr>
                      <a:r>
                        <a:rPr lang="en-US" sz="1800">
                          <a:effectLst/>
                        </a:rPr>
                        <a:t>Preventable Crash:</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nSpc>
                          <a:spcPct val="115000"/>
                        </a:lnSpc>
                        <a:spcBef>
                          <a:spcPts val="200"/>
                        </a:spcBef>
                        <a:spcAft>
                          <a:spcPts val="0"/>
                        </a:spcAft>
                      </a:pPr>
                      <a:r>
                        <a:rPr lang="en-US" sz="1800" dirty="0">
                          <a:effectLst/>
                        </a:rPr>
                        <a:t>Intersection/Intersection Related = 1 or 2</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33090873"/>
                  </a:ext>
                </a:extLst>
              </a:tr>
            </a:tbl>
          </a:graphicData>
        </a:graphic>
      </p:graphicFrame>
    </p:spTree>
    <p:extLst>
      <p:ext uri="{BB962C8B-B14F-4D97-AF65-F5344CB8AC3E}">
        <p14:creationId xmlns:p14="http://schemas.microsoft.com/office/powerpoint/2010/main" val="29097655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TI Overview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516E1CA22297445B99DF4590DFF6E11" ma:contentTypeVersion="12" ma:contentTypeDescription="Create a new document." ma:contentTypeScope="" ma:versionID="a4a7f8e3fa5a7b8af90108f538d9c4de">
  <xsd:schema xmlns:xsd="http://www.w3.org/2001/XMLSchema" xmlns:xs="http://www.w3.org/2001/XMLSchema" xmlns:p="http://schemas.microsoft.com/office/2006/metadata/properties" xmlns:ns2="6c2a5d45-ecec-4eb8-9b14-12a132e17a24" xmlns:ns3="152bb8f6-9943-4e0b-b149-e0c8655e40cd" targetNamespace="http://schemas.microsoft.com/office/2006/metadata/properties" ma:root="true" ma:fieldsID="78700f9778ecfb7af4f50feb2310486c" ns2:_="" ns3:_="">
    <xsd:import namespace="6c2a5d45-ecec-4eb8-9b14-12a132e17a24"/>
    <xsd:import namespace="152bb8f6-9943-4e0b-b149-e0c8655e40c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2a5d45-ecec-4eb8-9b14-12a132e17a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2bb8f6-9943-4e0b-b149-e0c8655e40c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0D1617-E119-4146-B1FD-EAC49C2280DE}">
  <ds:schemaRefs>
    <ds:schemaRef ds:uri="http://purl.org/dc/elements/1.1/"/>
    <ds:schemaRef ds:uri="http://schemas.microsoft.com/office/2006/metadata/properties"/>
    <ds:schemaRef ds:uri="http://purl.org/dc/dcmitype/"/>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C8F95455-803A-46E0-A7F6-01136217D695}"/>
</file>

<file path=customXml/itemProps3.xml><?xml version="1.0" encoding="utf-8"?>
<ds:datastoreItem xmlns:ds="http://schemas.openxmlformats.org/officeDocument/2006/customXml" ds:itemID="{85CA0280-AA7D-4E7E-A716-FE1E6F00F7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8983</TotalTime>
  <Words>1909</Words>
  <Application>Microsoft Office PowerPoint</Application>
  <PresentationFormat>Widescreen</PresentationFormat>
  <Paragraphs>519</Paragraphs>
  <Slides>21</Slides>
  <Notes>6</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21</vt:i4>
      </vt:variant>
    </vt:vector>
  </HeadingPairs>
  <TitlesOfParts>
    <vt:vector size="31" baseType="lpstr">
      <vt:lpstr>Arial</vt:lpstr>
      <vt:lpstr>Calibri</vt:lpstr>
      <vt:lpstr>Cambria Math</vt:lpstr>
      <vt:lpstr>Times New Roman</vt:lpstr>
      <vt:lpstr>Wingdings</vt:lpstr>
      <vt:lpstr>TTI Overview Blue</vt:lpstr>
      <vt:lpstr>3_Custom Design</vt:lpstr>
      <vt:lpstr>Custom Design</vt:lpstr>
      <vt:lpstr>1_Custom Design</vt:lpstr>
      <vt:lpstr>2_Custom Design</vt:lpstr>
      <vt:lpstr>Updating TxDOT Workcodes</vt:lpstr>
      <vt:lpstr>What are Workcodes (WC)?</vt:lpstr>
      <vt:lpstr>WC categories</vt:lpstr>
      <vt:lpstr>Methodology for Updating WC</vt:lpstr>
      <vt:lpstr>PowerPoint Presentation</vt:lpstr>
      <vt:lpstr>Example</vt:lpstr>
      <vt:lpstr>Example</vt:lpstr>
      <vt:lpstr>Example</vt:lpstr>
      <vt:lpstr>Example</vt:lpstr>
      <vt:lpstr>List of Updated WC - Intersection</vt:lpstr>
      <vt:lpstr>List of Updated WC – Roadway Departure (partial)</vt:lpstr>
      <vt:lpstr>List of Updated WC – Pedestrian (partial)</vt:lpstr>
      <vt:lpstr>Framework for Combination of WC</vt:lpstr>
      <vt:lpstr>The Context</vt:lpstr>
      <vt:lpstr>The Challenge</vt:lpstr>
      <vt:lpstr>Non Independent CMFs on a common set of applicable crashes</vt:lpstr>
      <vt:lpstr>New method of combining CMFs</vt:lpstr>
      <vt:lpstr>Combined CMF Determination</vt:lpstr>
      <vt:lpstr>Example</vt:lpstr>
      <vt:lpstr>CRFs Relative to S or Total Crashes</vt:lpstr>
      <vt:lpstr>Thank you</vt:lpstr>
    </vt:vector>
  </TitlesOfParts>
  <Company>Texas Transportation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s-yates</dc:creator>
  <cp:lastModifiedBy>Geedipally, Srinivas</cp:lastModifiedBy>
  <cp:revision>564</cp:revision>
  <dcterms:created xsi:type="dcterms:W3CDTF">2010-07-15T15:40:48Z</dcterms:created>
  <dcterms:modified xsi:type="dcterms:W3CDTF">2020-12-01T03:58:19Z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0x010100C516E1CA22297445B99DF4590DFF6E11</vt:lpwstr>
  </property>
</Properties>
</file>